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9" r:id="rId1"/>
    <p:sldMasterId id="2147483651" r:id="rId2"/>
    <p:sldMasterId id="2147483652" r:id="rId3"/>
  </p:sldMasterIdLst>
  <p:notesMasterIdLst>
    <p:notesMasterId r:id="rId67"/>
  </p:notesMasterIdLst>
  <p:sldIdLst>
    <p:sldId id="261" r:id="rId4"/>
    <p:sldId id="321" r:id="rId5"/>
    <p:sldId id="266" r:id="rId6"/>
    <p:sldId id="263" r:id="rId7"/>
    <p:sldId id="322" r:id="rId8"/>
    <p:sldId id="323" r:id="rId9"/>
    <p:sldId id="324" r:id="rId10"/>
    <p:sldId id="325" r:id="rId11"/>
    <p:sldId id="293" r:id="rId12"/>
    <p:sldId id="331" r:id="rId13"/>
    <p:sldId id="333" r:id="rId14"/>
    <p:sldId id="334" r:id="rId15"/>
    <p:sldId id="336" r:id="rId16"/>
    <p:sldId id="337" r:id="rId17"/>
    <p:sldId id="338" r:id="rId18"/>
    <p:sldId id="339" r:id="rId19"/>
    <p:sldId id="340" r:id="rId20"/>
    <p:sldId id="332" r:id="rId21"/>
    <p:sldId id="327" r:id="rId22"/>
    <p:sldId id="328" r:id="rId23"/>
    <p:sldId id="342" r:id="rId24"/>
    <p:sldId id="343" r:id="rId25"/>
    <p:sldId id="346" r:id="rId26"/>
    <p:sldId id="267" r:id="rId27"/>
    <p:sldId id="294" r:id="rId28"/>
    <p:sldId id="268" r:id="rId29"/>
    <p:sldId id="269" r:id="rId30"/>
    <p:sldId id="305" r:id="rId31"/>
    <p:sldId id="306" r:id="rId32"/>
    <p:sldId id="307" r:id="rId33"/>
    <p:sldId id="308" r:id="rId34"/>
    <p:sldId id="309" r:id="rId35"/>
    <p:sldId id="310" r:id="rId36"/>
    <p:sldId id="347" r:id="rId37"/>
    <p:sldId id="344" r:id="rId38"/>
    <p:sldId id="311" r:id="rId39"/>
    <p:sldId id="349" r:id="rId40"/>
    <p:sldId id="348" r:id="rId41"/>
    <p:sldId id="350" r:id="rId42"/>
    <p:sldId id="351" r:id="rId43"/>
    <p:sldId id="352" r:id="rId44"/>
    <p:sldId id="353" r:id="rId45"/>
    <p:sldId id="354" r:id="rId46"/>
    <p:sldId id="291" r:id="rId47"/>
    <p:sldId id="360" r:id="rId48"/>
    <p:sldId id="282" r:id="rId49"/>
    <p:sldId id="280" r:id="rId50"/>
    <p:sldId id="357" r:id="rId51"/>
    <p:sldId id="281" r:id="rId52"/>
    <p:sldId id="283" r:id="rId53"/>
    <p:sldId id="358" r:id="rId54"/>
    <p:sldId id="359" r:id="rId55"/>
    <p:sldId id="286" r:id="rId56"/>
    <p:sldId id="288" r:id="rId57"/>
    <p:sldId id="289" r:id="rId58"/>
    <p:sldId id="292" r:id="rId59"/>
    <p:sldId id="273" r:id="rId60"/>
    <p:sldId id="287" r:id="rId61"/>
    <p:sldId id="279" r:id="rId62"/>
    <p:sldId id="278" r:id="rId63"/>
    <p:sldId id="276" r:id="rId64"/>
    <p:sldId id="275" r:id="rId65"/>
    <p:sldId id="264" r:id="rId66"/>
  </p:sldIdLst>
  <p:sldSz cx="13004800" cy="9753600"/>
  <p:notesSz cx="6858000" cy="9144000"/>
  <p:embeddedFontLst>
    <p:embeddedFont>
      <p:font typeface="Calibri" pitchFamily="34" charset="0"/>
      <p:regular r:id="rId68"/>
      <p:bold r:id="rId69"/>
      <p:italic r:id="rId70"/>
      <p:boldItalic r:id="rId71"/>
    </p:embeddedFont>
    <p:embeddedFont>
      <p:font typeface="Helvetica" pitchFamily="34" charset="0"/>
      <p:regular r:id="rId72"/>
      <p:bold r:id="rId73"/>
      <p:italic r:id="rId74"/>
      <p:boldItalic r:id="rId75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58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58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58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58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58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5pPr>
    <a:lvl6pPr marL="2286000" algn="l" defTabSz="914400" rtl="0" eaLnBrk="1" latinLnBrk="0" hangingPunct="1">
      <a:defRPr sz="58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6pPr>
    <a:lvl7pPr marL="2743200" algn="l" defTabSz="914400" rtl="0" eaLnBrk="1" latinLnBrk="0" hangingPunct="1">
      <a:defRPr sz="58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7pPr>
    <a:lvl8pPr marL="3200400" algn="l" defTabSz="914400" rtl="0" eaLnBrk="1" latinLnBrk="0" hangingPunct="1">
      <a:defRPr sz="58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8pPr>
    <a:lvl9pPr marL="3657600" algn="l" defTabSz="914400" rtl="0" eaLnBrk="1" latinLnBrk="0" hangingPunct="1">
      <a:defRPr sz="5800" kern="1200">
        <a:solidFill>
          <a:srgbClr val="000000"/>
        </a:solidFill>
        <a:latin typeface="Gill Sans" charset="0"/>
        <a:ea typeface="ヒラギノ角ゴ ProN W3" charset="-128"/>
        <a:cs typeface="+mn-cs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10" y="-7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font" Target="fonts/font1.fntdata"/><Relationship Id="rId76" Type="http://schemas.openxmlformats.org/officeDocument/2006/relationships/presProps" Target="presProps.xml"/><Relationship Id="rId7" Type="http://schemas.openxmlformats.org/officeDocument/2006/relationships/slide" Target="slides/slide4.xml"/><Relationship Id="rId71" Type="http://schemas.openxmlformats.org/officeDocument/2006/relationships/font" Target="fonts/font4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font" Target="fonts/font7.fntdata"/><Relationship Id="rId79" Type="http://schemas.openxmlformats.org/officeDocument/2006/relationships/tableStyles" Target="tableStyles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font" Target="fonts/font6.fntdata"/><Relationship Id="rId78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font" Target="fonts/font2.fntdata"/><Relationship Id="rId77" Type="http://schemas.openxmlformats.org/officeDocument/2006/relationships/viewProps" Target="viewProp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font" Target="fonts/font3.fntdata"/><Relationship Id="rId75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image" Target="../media/image26.wmf"/><Relationship Id="rId1" Type="http://schemas.openxmlformats.org/officeDocument/2006/relationships/image" Target="../media/image25.wmf"/><Relationship Id="rId6" Type="http://schemas.openxmlformats.org/officeDocument/2006/relationships/image" Target="../media/image30.wmf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D6DB5320-61BB-4452-A6C7-E8086BD02819}" type="datetimeFigureOut">
              <a:rPr lang="en-US"/>
              <a:pPr>
                <a:defRPr/>
              </a:pPr>
              <a:t>11/19/2013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736E9787-286F-434B-9061-25525380DF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6E9787-286F-434B-9061-25525380DF5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9750" y="2276475"/>
            <a:ext cx="2927350" cy="6435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7700" y="2276475"/>
            <a:ext cx="86296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330200"/>
            <a:ext cx="5778500" cy="76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92900" y="330200"/>
            <a:ext cx="5778500" cy="76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Arial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17063" y="330200"/>
            <a:ext cx="2954337" cy="16859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30200"/>
            <a:ext cx="8713788" cy="16859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Calibri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9750" y="2276475"/>
            <a:ext cx="2927350" cy="6435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47700" y="2276475"/>
            <a:ext cx="86296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>
              <a:sym typeface="Arial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47700" y="3035300"/>
            <a:ext cx="11709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1pPr>
      <a:lvl2pPr marL="647700" indent="-1905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295400" indent="-3810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955800" indent="-5842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603500" indent="-7747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30607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35179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9751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44323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330200"/>
            <a:ext cx="11709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text styles</a:t>
            </a:r>
          </a:p>
          <a:p>
            <a:pPr lvl="1"/>
            <a:r>
              <a:rPr lang="en-US" smtClean="0">
                <a:sym typeface="Arial" pitchFamily="34" charset="0"/>
              </a:rPr>
              <a:t>Second level</a:t>
            </a:r>
          </a:p>
          <a:p>
            <a:pPr lvl="2"/>
            <a:r>
              <a:rPr lang="en-US" smtClean="0">
                <a:sym typeface="Arial" pitchFamily="34" charset="0"/>
              </a:rPr>
              <a:t>Third level</a:t>
            </a:r>
          </a:p>
          <a:p>
            <a:pPr lvl="3"/>
            <a:r>
              <a:rPr lang="en-US" smtClean="0">
                <a:sym typeface="Arial" pitchFamily="34" charset="0"/>
              </a:rPr>
              <a:t>Fourth level</a:t>
            </a:r>
          </a:p>
          <a:p>
            <a:pPr lvl="4"/>
            <a:r>
              <a:rPr lang="en-US" smtClean="0">
                <a:sym typeface="Arial" pitchFamily="34" charset="0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9pPr>
    </p:titleStyle>
    <p:bodyStyle>
      <a:lvl1pPr marL="342900" indent="-342900" algn="l" rtl="0" eaLnBrk="0" fontAlgn="base" hangingPunct="0">
        <a:spcBef>
          <a:spcPts val="1000"/>
        </a:spcBef>
        <a:spcAft>
          <a:spcPct val="0"/>
        </a:spcAft>
        <a:defRPr sz="3800">
          <a:solidFill>
            <a:srgbClr val="298DC2"/>
          </a:solidFill>
          <a:latin typeface="+mn-lt"/>
          <a:ea typeface="+mn-ea"/>
          <a:cs typeface="+mn-cs"/>
          <a:sym typeface="Arial" pitchFamily="34" charset="0"/>
        </a:defRPr>
      </a:lvl1pPr>
      <a:lvl2pPr marL="609600" indent="-1524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2pPr>
      <a:lvl3pPr marL="1257300" indent="-3429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3pPr>
      <a:lvl4pPr marL="1917700" indent="-5461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4pPr>
      <a:lvl5pPr marL="2565400" indent="-7366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pitchFamily="34" charset="0"/>
        </a:defRPr>
      </a:lvl5pPr>
      <a:lvl6pPr marL="30226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6pPr>
      <a:lvl7pPr marL="34798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7pPr>
      <a:lvl8pPr marL="39370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8pPr>
      <a:lvl9pPr marL="43942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Arial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47700" y="3035300"/>
            <a:ext cx="117094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Arial" pitchFamily="34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+mj-lt"/>
          <a:ea typeface="+mj-ea"/>
          <a:cs typeface="+mj-cs"/>
          <a:sym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rgbClr val="298DC2"/>
          </a:solidFill>
          <a:latin typeface="Arial" charset="0"/>
          <a:ea typeface="ヒラギノ角ゴ ProN W3" charset="0"/>
          <a:cs typeface="ヒラギノ角ゴ ProN W3" charset="0"/>
          <a:sym typeface="Arial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47700" indent="-1905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2pPr>
      <a:lvl3pPr marL="1295400" indent="-3810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3pPr>
      <a:lvl4pPr marL="1955800" indent="-5842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4pPr>
      <a:lvl5pPr marL="2603500" indent="-774700" algn="l" rtl="0" eaLnBrk="0" fontAlgn="base" hangingPunct="0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5pPr>
      <a:lvl6pPr marL="30607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6pPr>
      <a:lvl7pPr marL="35179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7pPr>
      <a:lvl8pPr marL="39751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8pPr>
      <a:lvl9pPr marL="4432300" algn="l" rtl="0" fontAlgn="base">
        <a:spcBef>
          <a:spcPts val="7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oleObject" Target="../embeddings/oleObject1.bin"/><Relationship Id="rId4" Type="http://schemas.openxmlformats.org/officeDocument/2006/relationships/image" Target="../media/image2.png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oleObject" Target="../embeddings/oleObject7.bin"/><Relationship Id="rId18" Type="http://schemas.openxmlformats.org/officeDocument/2006/relationships/image" Target="../media/image36.png"/><Relationship Id="rId3" Type="http://schemas.openxmlformats.org/officeDocument/2006/relationships/image" Target="../media/image1.png"/><Relationship Id="rId7" Type="http://schemas.openxmlformats.org/officeDocument/2006/relationships/image" Target="../media/image31.png"/><Relationship Id="rId12" Type="http://schemas.openxmlformats.org/officeDocument/2006/relationships/oleObject" Target="../embeddings/oleObject6.bin"/><Relationship Id="rId17" Type="http://schemas.openxmlformats.org/officeDocument/2006/relationships/image" Target="../media/image35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4.png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png"/><Relationship Id="rId11" Type="http://schemas.openxmlformats.org/officeDocument/2006/relationships/oleObject" Target="../embeddings/oleObject5.bin"/><Relationship Id="rId5" Type="http://schemas.openxmlformats.org/officeDocument/2006/relationships/image" Target="../media/image3.png"/><Relationship Id="rId15" Type="http://schemas.openxmlformats.org/officeDocument/2006/relationships/image" Target="../media/image33.png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37.png"/><Relationship Id="rId4" Type="http://schemas.openxmlformats.org/officeDocument/2006/relationships/image" Target="../media/image2.png"/><Relationship Id="rId9" Type="http://schemas.openxmlformats.org/officeDocument/2006/relationships/oleObject" Target="../embeddings/oleObject3.bin"/><Relationship Id="rId1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.png"/><Relationship Id="rId7" Type="http://schemas.openxmlformats.org/officeDocument/2006/relationships/image" Target="../media/image3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39.emf"/><Relationship Id="rId4" Type="http://schemas.openxmlformats.org/officeDocument/2006/relationships/image" Target="../media/image2.png"/><Relationship Id="rId9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43.png"/><Relationship Id="rId4" Type="http://schemas.openxmlformats.org/officeDocument/2006/relationships/image" Target="../media/image2.png"/><Relationship Id="rId9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2.png"/><Relationship Id="rId7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6.png"/><Relationship Id="rId5" Type="http://schemas.openxmlformats.org/officeDocument/2006/relationships/image" Target="../media/image4.png"/><Relationship Id="rId10" Type="http://schemas.openxmlformats.org/officeDocument/2006/relationships/image" Target="../media/image50.png"/><Relationship Id="rId4" Type="http://schemas.openxmlformats.org/officeDocument/2006/relationships/image" Target="../media/image3.png"/><Relationship Id="rId9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2.png"/><Relationship Id="rId7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1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1.png"/><Relationship Id="rId7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3" Type="http://schemas.openxmlformats.org/officeDocument/2006/relationships/image" Target="../media/image2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" Type="http://schemas.openxmlformats.org/officeDocument/2006/relationships/image" Target="../media/image1.png"/><Relationship Id="rId16" Type="http://schemas.openxmlformats.org/officeDocument/2006/relationships/image" Target="../media/image6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4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4" Type="http://schemas.openxmlformats.org/officeDocument/2006/relationships/image" Target="../media/image3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13" Type="http://schemas.openxmlformats.org/officeDocument/2006/relationships/image" Target="../media/image78.png"/><Relationship Id="rId3" Type="http://schemas.openxmlformats.org/officeDocument/2006/relationships/image" Target="../media/image2.png"/><Relationship Id="rId7" Type="http://schemas.openxmlformats.org/officeDocument/2006/relationships/image" Target="../media/image72.png"/><Relationship Id="rId12" Type="http://schemas.openxmlformats.org/officeDocument/2006/relationships/image" Target="../media/image77.png"/><Relationship Id="rId17" Type="http://schemas.openxmlformats.org/officeDocument/2006/relationships/image" Target="../media/image82.png"/><Relationship Id="rId2" Type="http://schemas.openxmlformats.org/officeDocument/2006/relationships/image" Target="../media/image1.png"/><Relationship Id="rId16" Type="http://schemas.openxmlformats.org/officeDocument/2006/relationships/image" Target="../media/image8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1.png"/><Relationship Id="rId11" Type="http://schemas.openxmlformats.org/officeDocument/2006/relationships/image" Target="../media/image76.png"/><Relationship Id="rId5" Type="http://schemas.openxmlformats.org/officeDocument/2006/relationships/image" Target="../media/image4.png"/><Relationship Id="rId15" Type="http://schemas.openxmlformats.org/officeDocument/2006/relationships/image" Target="../media/image80.png"/><Relationship Id="rId10" Type="http://schemas.openxmlformats.org/officeDocument/2006/relationships/image" Target="../media/image75.png"/><Relationship Id="rId4" Type="http://schemas.openxmlformats.org/officeDocument/2006/relationships/image" Target="../media/image3.png"/><Relationship Id="rId9" Type="http://schemas.openxmlformats.org/officeDocument/2006/relationships/image" Target="../media/image74.png"/><Relationship Id="rId14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1.png"/><Relationship Id="rId7" Type="http://schemas.openxmlformats.org/officeDocument/2006/relationships/image" Target="../media/image83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8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18" Type="http://schemas.openxmlformats.org/officeDocument/2006/relationships/image" Target="../media/image98.png"/><Relationship Id="rId26" Type="http://schemas.openxmlformats.org/officeDocument/2006/relationships/image" Target="../media/image106.png"/><Relationship Id="rId3" Type="http://schemas.openxmlformats.org/officeDocument/2006/relationships/image" Target="../media/image2.png"/><Relationship Id="rId21" Type="http://schemas.openxmlformats.org/officeDocument/2006/relationships/image" Target="../media/image101.png"/><Relationship Id="rId34" Type="http://schemas.openxmlformats.org/officeDocument/2006/relationships/image" Target="../media/image114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17" Type="http://schemas.openxmlformats.org/officeDocument/2006/relationships/image" Target="../media/image97.png"/><Relationship Id="rId25" Type="http://schemas.openxmlformats.org/officeDocument/2006/relationships/image" Target="../media/image105.jpeg"/><Relationship Id="rId33" Type="http://schemas.openxmlformats.org/officeDocument/2006/relationships/image" Target="../media/image113.jpeg"/><Relationship Id="rId2" Type="http://schemas.openxmlformats.org/officeDocument/2006/relationships/image" Target="../media/image1.png"/><Relationship Id="rId16" Type="http://schemas.openxmlformats.org/officeDocument/2006/relationships/image" Target="../media/image96.png"/><Relationship Id="rId20" Type="http://schemas.openxmlformats.org/officeDocument/2006/relationships/image" Target="../media/image100.png"/><Relationship Id="rId29" Type="http://schemas.openxmlformats.org/officeDocument/2006/relationships/image" Target="../media/image10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24" Type="http://schemas.openxmlformats.org/officeDocument/2006/relationships/image" Target="../media/image104.png"/><Relationship Id="rId32" Type="http://schemas.openxmlformats.org/officeDocument/2006/relationships/image" Target="../media/image112.png"/><Relationship Id="rId5" Type="http://schemas.openxmlformats.org/officeDocument/2006/relationships/image" Target="../media/image4.png"/><Relationship Id="rId15" Type="http://schemas.openxmlformats.org/officeDocument/2006/relationships/image" Target="../media/image95.png"/><Relationship Id="rId23" Type="http://schemas.openxmlformats.org/officeDocument/2006/relationships/image" Target="../media/image103.jpeg"/><Relationship Id="rId28" Type="http://schemas.openxmlformats.org/officeDocument/2006/relationships/image" Target="../media/image108.png"/><Relationship Id="rId36" Type="http://schemas.openxmlformats.org/officeDocument/2006/relationships/image" Target="../media/image116.png"/><Relationship Id="rId10" Type="http://schemas.openxmlformats.org/officeDocument/2006/relationships/image" Target="../media/image90.png"/><Relationship Id="rId19" Type="http://schemas.openxmlformats.org/officeDocument/2006/relationships/image" Target="../media/image99.png"/><Relationship Id="rId31" Type="http://schemas.openxmlformats.org/officeDocument/2006/relationships/image" Target="../media/image111.jpeg"/><Relationship Id="rId4" Type="http://schemas.openxmlformats.org/officeDocument/2006/relationships/image" Target="../media/image3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Relationship Id="rId22" Type="http://schemas.openxmlformats.org/officeDocument/2006/relationships/image" Target="../media/image102.jpeg"/><Relationship Id="rId27" Type="http://schemas.openxmlformats.org/officeDocument/2006/relationships/image" Target="../media/image107.jpeg"/><Relationship Id="rId30" Type="http://schemas.openxmlformats.org/officeDocument/2006/relationships/image" Target="../media/image110.png"/><Relationship Id="rId35" Type="http://schemas.openxmlformats.org/officeDocument/2006/relationships/image" Target="../media/image11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18" Type="http://schemas.openxmlformats.org/officeDocument/2006/relationships/image" Target="../media/image105.jpeg"/><Relationship Id="rId26" Type="http://schemas.openxmlformats.org/officeDocument/2006/relationships/image" Target="../media/image122.png"/><Relationship Id="rId3" Type="http://schemas.openxmlformats.org/officeDocument/2006/relationships/image" Target="../media/image2.png"/><Relationship Id="rId21" Type="http://schemas.openxmlformats.org/officeDocument/2006/relationships/image" Target="../media/image108.png"/><Relationship Id="rId34" Type="http://schemas.openxmlformats.org/officeDocument/2006/relationships/image" Target="../media/image124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17" Type="http://schemas.openxmlformats.org/officeDocument/2006/relationships/image" Target="../media/image119.jpeg"/><Relationship Id="rId25" Type="http://schemas.openxmlformats.org/officeDocument/2006/relationships/image" Target="../media/image112.png"/><Relationship Id="rId33" Type="http://schemas.openxmlformats.org/officeDocument/2006/relationships/image" Target="../media/image123.png"/><Relationship Id="rId2" Type="http://schemas.openxmlformats.org/officeDocument/2006/relationships/image" Target="../media/image1.png"/><Relationship Id="rId16" Type="http://schemas.openxmlformats.org/officeDocument/2006/relationships/image" Target="../media/image118.png"/><Relationship Id="rId20" Type="http://schemas.openxmlformats.org/officeDocument/2006/relationships/image" Target="../media/image120.png"/><Relationship Id="rId29" Type="http://schemas.openxmlformats.org/officeDocument/2006/relationships/image" Target="../media/image1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3.png"/><Relationship Id="rId11" Type="http://schemas.openxmlformats.org/officeDocument/2006/relationships/image" Target="../media/image98.png"/><Relationship Id="rId24" Type="http://schemas.openxmlformats.org/officeDocument/2006/relationships/image" Target="../media/image121.png"/><Relationship Id="rId32" Type="http://schemas.openxmlformats.org/officeDocument/2006/relationships/image" Target="../media/image91.png"/><Relationship Id="rId5" Type="http://schemas.openxmlformats.org/officeDocument/2006/relationships/image" Target="../media/image4.png"/><Relationship Id="rId15" Type="http://schemas.openxmlformats.org/officeDocument/2006/relationships/image" Target="../media/image117.png"/><Relationship Id="rId23" Type="http://schemas.openxmlformats.org/officeDocument/2006/relationships/image" Target="../media/image110.png"/><Relationship Id="rId28" Type="http://schemas.openxmlformats.org/officeDocument/2006/relationships/image" Target="../media/image115.png"/><Relationship Id="rId10" Type="http://schemas.openxmlformats.org/officeDocument/2006/relationships/image" Target="../media/image97.png"/><Relationship Id="rId19" Type="http://schemas.openxmlformats.org/officeDocument/2006/relationships/image" Target="../media/image106.png"/><Relationship Id="rId31" Type="http://schemas.openxmlformats.org/officeDocument/2006/relationships/image" Target="../media/image90.png"/><Relationship Id="rId4" Type="http://schemas.openxmlformats.org/officeDocument/2006/relationships/image" Target="../media/image3.png"/><Relationship Id="rId9" Type="http://schemas.openxmlformats.org/officeDocument/2006/relationships/image" Target="../media/image96.png"/><Relationship Id="rId14" Type="http://schemas.openxmlformats.org/officeDocument/2006/relationships/image" Target="../media/image101.png"/><Relationship Id="rId22" Type="http://schemas.openxmlformats.org/officeDocument/2006/relationships/image" Target="../media/image109.png"/><Relationship Id="rId27" Type="http://schemas.openxmlformats.org/officeDocument/2006/relationships/image" Target="../media/image114.png"/><Relationship Id="rId30" Type="http://schemas.openxmlformats.org/officeDocument/2006/relationships/image" Target="../media/image9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98.png"/><Relationship Id="rId18" Type="http://schemas.openxmlformats.org/officeDocument/2006/relationships/image" Target="../media/image118.png"/><Relationship Id="rId26" Type="http://schemas.openxmlformats.org/officeDocument/2006/relationships/image" Target="../media/image121.png"/><Relationship Id="rId3" Type="http://schemas.openxmlformats.org/officeDocument/2006/relationships/image" Target="../media/image1.png"/><Relationship Id="rId21" Type="http://schemas.openxmlformats.org/officeDocument/2006/relationships/image" Target="../media/image106.png"/><Relationship Id="rId34" Type="http://schemas.openxmlformats.org/officeDocument/2006/relationships/image" Target="../media/image91.png"/><Relationship Id="rId7" Type="http://schemas.openxmlformats.org/officeDocument/2006/relationships/image" Target="../media/image125.png"/><Relationship Id="rId12" Type="http://schemas.openxmlformats.org/officeDocument/2006/relationships/image" Target="../media/image97.png"/><Relationship Id="rId17" Type="http://schemas.openxmlformats.org/officeDocument/2006/relationships/image" Target="../media/image117.png"/><Relationship Id="rId25" Type="http://schemas.openxmlformats.org/officeDocument/2006/relationships/image" Target="../media/image110.png"/><Relationship Id="rId33" Type="http://schemas.openxmlformats.org/officeDocument/2006/relationships/image" Target="../media/image90.png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101.png"/><Relationship Id="rId20" Type="http://schemas.openxmlformats.org/officeDocument/2006/relationships/image" Target="../media/image105.jpeg"/><Relationship Id="rId29" Type="http://schemas.openxmlformats.org/officeDocument/2006/relationships/image" Target="../media/image114.png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11" Type="http://schemas.openxmlformats.org/officeDocument/2006/relationships/image" Target="../media/image96.png"/><Relationship Id="rId24" Type="http://schemas.openxmlformats.org/officeDocument/2006/relationships/image" Target="../media/image109.png"/><Relationship Id="rId32" Type="http://schemas.openxmlformats.org/officeDocument/2006/relationships/image" Target="../media/image92.png"/><Relationship Id="rId5" Type="http://schemas.openxmlformats.org/officeDocument/2006/relationships/image" Target="../media/image3.png"/><Relationship Id="rId15" Type="http://schemas.openxmlformats.org/officeDocument/2006/relationships/image" Target="../media/image100.png"/><Relationship Id="rId23" Type="http://schemas.openxmlformats.org/officeDocument/2006/relationships/image" Target="../media/image108.png"/><Relationship Id="rId28" Type="http://schemas.openxmlformats.org/officeDocument/2006/relationships/image" Target="../media/image122.png"/><Relationship Id="rId10" Type="http://schemas.openxmlformats.org/officeDocument/2006/relationships/image" Target="../media/image95.png"/><Relationship Id="rId19" Type="http://schemas.openxmlformats.org/officeDocument/2006/relationships/image" Target="../media/image119.jpeg"/><Relationship Id="rId31" Type="http://schemas.openxmlformats.org/officeDocument/2006/relationships/image" Target="../media/image116.png"/><Relationship Id="rId4" Type="http://schemas.openxmlformats.org/officeDocument/2006/relationships/image" Target="../media/image2.png"/><Relationship Id="rId9" Type="http://schemas.openxmlformats.org/officeDocument/2006/relationships/image" Target="../media/image94.png"/><Relationship Id="rId14" Type="http://schemas.openxmlformats.org/officeDocument/2006/relationships/image" Target="../media/image99.png"/><Relationship Id="rId22" Type="http://schemas.openxmlformats.org/officeDocument/2006/relationships/image" Target="../media/image120.png"/><Relationship Id="rId27" Type="http://schemas.openxmlformats.org/officeDocument/2006/relationships/image" Target="../media/image112.png"/><Relationship Id="rId30" Type="http://schemas.openxmlformats.org/officeDocument/2006/relationships/image" Target="../media/image11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29.png"/><Relationship Id="rId3" Type="http://schemas.openxmlformats.org/officeDocument/2006/relationships/tags" Target="../tags/tag6.xml"/><Relationship Id="rId7" Type="http://schemas.openxmlformats.org/officeDocument/2006/relationships/image" Target="../media/image2.png"/><Relationship Id="rId12" Type="http://schemas.openxmlformats.org/officeDocument/2006/relationships/image" Target="../media/image128.png"/><Relationship Id="rId2" Type="http://schemas.openxmlformats.org/officeDocument/2006/relationships/tags" Target="../tags/tag5.xml"/><Relationship Id="rId16" Type="http://schemas.openxmlformats.org/officeDocument/2006/relationships/image" Target="../media/image84.png"/><Relationship Id="rId1" Type="http://schemas.openxmlformats.org/officeDocument/2006/relationships/tags" Target="../tags/tag4.xml"/><Relationship Id="rId6" Type="http://schemas.openxmlformats.org/officeDocument/2006/relationships/image" Target="../media/image1.png"/><Relationship Id="rId11" Type="http://schemas.openxmlformats.org/officeDocument/2006/relationships/image" Target="../media/image127.png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83.png"/><Relationship Id="rId10" Type="http://schemas.openxmlformats.org/officeDocument/2006/relationships/image" Target="../media/image126.png"/><Relationship Id="rId4" Type="http://schemas.openxmlformats.org/officeDocument/2006/relationships/tags" Target="../tags/tag7.xml"/><Relationship Id="rId9" Type="http://schemas.openxmlformats.org/officeDocument/2006/relationships/image" Target="../media/image4.png"/><Relationship Id="rId14" Type="http://schemas.openxmlformats.org/officeDocument/2006/relationships/image" Target="../media/image13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11" Type="http://schemas.openxmlformats.org/officeDocument/2006/relationships/image" Target="../media/image134.png"/><Relationship Id="rId5" Type="http://schemas.openxmlformats.org/officeDocument/2006/relationships/image" Target="../media/image2.png"/><Relationship Id="rId10" Type="http://schemas.openxmlformats.org/officeDocument/2006/relationships/image" Target="../media/image133.emf"/><Relationship Id="rId4" Type="http://schemas.openxmlformats.org/officeDocument/2006/relationships/image" Target="../media/image1.png"/><Relationship Id="rId9" Type="http://schemas.openxmlformats.org/officeDocument/2006/relationships/image" Target="../media/image1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2.png"/><Relationship Id="rId7" Type="http://schemas.openxmlformats.org/officeDocument/2006/relationships/image" Target="../media/image1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0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4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13" Type="http://schemas.openxmlformats.org/officeDocument/2006/relationships/image" Target="../media/image152.png"/><Relationship Id="rId3" Type="http://schemas.openxmlformats.org/officeDocument/2006/relationships/image" Target="../media/image2.png"/><Relationship Id="rId7" Type="http://schemas.openxmlformats.org/officeDocument/2006/relationships/image" Target="../media/image146.png"/><Relationship Id="rId12" Type="http://schemas.openxmlformats.org/officeDocument/2006/relationships/image" Target="../media/image1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5.png"/><Relationship Id="rId11" Type="http://schemas.openxmlformats.org/officeDocument/2006/relationships/image" Target="../media/image150.png"/><Relationship Id="rId5" Type="http://schemas.openxmlformats.org/officeDocument/2006/relationships/image" Target="../media/image4.png"/><Relationship Id="rId10" Type="http://schemas.openxmlformats.org/officeDocument/2006/relationships/image" Target="../media/image149.png"/><Relationship Id="rId4" Type="http://schemas.openxmlformats.org/officeDocument/2006/relationships/image" Target="../media/image3.png"/><Relationship Id="rId9" Type="http://schemas.openxmlformats.org/officeDocument/2006/relationships/image" Target="../media/image14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15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3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55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jpeg"/><Relationship Id="rId3" Type="http://schemas.openxmlformats.org/officeDocument/2006/relationships/image" Target="../media/image2.png"/><Relationship Id="rId7" Type="http://schemas.openxmlformats.org/officeDocument/2006/relationships/image" Target="../media/image15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image" Target="../media/image2.png"/><Relationship Id="rId7" Type="http://schemas.openxmlformats.org/officeDocument/2006/relationships/image" Target="../media/image16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9.png"/><Relationship Id="rId5" Type="http://schemas.openxmlformats.org/officeDocument/2006/relationships/image" Target="../media/image4.png"/><Relationship Id="rId10" Type="http://schemas.openxmlformats.org/officeDocument/2006/relationships/image" Target="../media/image163.png"/><Relationship Id="rId4" Type="http://schemas.openxmlformats.org/officeDocument/2006/relationships/image" Target="../media/image3.png"/><Relationship Id="rId9" Type="http://schemas.openxmlformats.org/officeDocument/2006/relationships/image" Target="../media/image162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1.png"/><Relationship Id="rId3" Type="http://schemas.openxmlformats.org/officeDocument/2006/relationships/image" Target="../media/image2.png"/><Relationship Id="rId7" Type="http://schemas.openxmlformats.org/officeDocument/2006/relationships/image" Target="../media/image16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9.png"/><Relationship Id="rId5" Type="http://schemas.openxmlformats.org/officeDocument/2006/relationships/image" Target="../media/image4.png"/><Relationship Id="rId10" Type="http://schemas.openxmlformats.org/officeDocument/2006/relationships/image" Target="../media/image164.png"/><Relationship Id="rId4" Type="http://schemas.openxmlformats.org/officeDocument/2006/relationships/image" Target="../media/image3.png"/><Relationship Id="rId9" Type="http://schemas.openxmlformats.org/officeDocument/2006/relationships/image" Target="../media/image162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png"/><Relationship Id="rId7" Type="http://schemas.openxmlformats.org/officeDocument/2006/relationships/image" Target="../media/image16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167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png"/><Relationship Id="rId3" Type="http://schemas.openxmlformats.org/officeDocument/2006/relationships/image" Target="../media/image1.png"/><Relationship Id="rId7" Type="http://schemas.openxmlformats.org/officeDocument/2006/relationships/image" Target="../media/image168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Relationship Id="rId6" Type="http://schemas.openxmlformats.org/officeDocument/2006/relationships/image" Target="../media/image4.png"/><Relationship Id="rId11" Type="http://schemas.openxmlformats.org/officeDocument/2006/relationships/image" Target="../media/image172.emf"/><Relationship Id="rId5" Type="http://schemas.openxmlformats.org/officeDocument/2006/relationships/image" Target="../media/image3.png"/><Relationship Id="rId10" Type="http://schemas.openxmlformats.org/officeDocument/2006/relationships/image" Target="../media/image171.png"/><Relationship Id="rId4" Type="http://schemas.openxmlformats.org/officeDocument/2006/relationships/image" Target="../media/image2.png"/><Relationship Id="rId9" Type="http://schemas.openxmlformats.org/officeDocument/2006/relationships/image" Target="../media/image170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177.png"/><Relationship Id="rId3" Type="http://schemas.openxmlformats.org/officeDocument/2006/relationships/tags" Target="../tags/tag13.xml"/><Relationship Id="rId7" Type="http://schemas.openxmlformats.org/officeDocument/2006/relationships/image" Target="../media/image3.png"/><Relationship Id="rId12" Type="http://schemas.openxmlformats.org/officeDocument/2006/relationships/image" Target="../media/image176.jpe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.png"/><Relationship Id="rId11" Type="http://schemas.openxmlformats.org/officeDocument/2006/relationships/image" Target="../media/image175.emf"/><Relationship Id="rId5" Type="http://schemas.openxmlformats.org/officeDocument/2006/relationships/image" Target="../media/image1.png"/><Relationship Id="rId15" Type="http://schemas.openxmlformats.org/officeDocument/2006/relationships/image" Target="../media/image179.png"/><Relationship Id="rId10" Type="http://schemas.openxmlformats.org/officeDocument/2006/relationships/image" Target="../media/image174.emf"/><Relationship Id="rId4" Type="http://schemas.openxmlformats.org/officeDocument/2006/relationships/slideLayout" Target="../slideLayouts/slideLayout13.xml"/><Relationship Id="rId9" Type="http://schemas.openxmlformats.org/officeDocument/2006/relationships/image" Target="../media/image173.emf"/><Relationship Id="rId14" Type="http://schemas.openxmlformats.org/officeDocument/2006/relationships/image" Target="../media/image178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0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2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4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7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.pn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614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14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615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174" name="Line 6"/>
          <p:cNvSpPr>
            <a:spLocks noChangeShapeType="1"/>
          </p:cNvSpPr>
          <p:nvPr/>
        </p:nvSpPr>
        <p:spPr bwMode="auto">
          <a:xfrm>
            <a:off x="647700" y="4330700"/>
            <a:ext cx="11709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09E8E84-426E-40DD-AFC4-6F175D3DCCD1}"/>
          </a:extLst>
        </p:spPr>
        <p:txBody>
          <a:bodyPr lIns="0" tIns="0" rIns="0" bIns="0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152" name="Rectangle 7"/>
          <p:cNvSpPr>
            <a:spLocks noGrp="1" noChangeArrowheads="1"/>
          </p:cNvSpPr>
          <p:nvPr>
            <p:ph type="title"/>
          </p:nvPr>
        </p:nvSpPr>
        <p:spPr>
          <a:xfrm>
            <a:off x="647700" y="2860576"/>
            <a:ext cx="11709400" cy="1625600"/>
          </a:xfrm>
        </p:spPr>
        <p:txBody>
          <a:bodyPr/>
          <a:lstStyle/>
          <a:p>
            <a:pPr eaLnBrk="1" hangingPunct="1"/>
            <a:r>
              <a:rPr lang="en-US" sz="5600" b="1" dirty="0" smtClean="0"/>
              <a:t>Extracting Structures</a:t>
            </a:r>
          </a:p>
        </p:txBody>
      </p:sp>
      <p:sp>
        <p:nvSpPr>
          <p:cNvPr id="10" name="Rectangle 7"/>
          <p:cNvSpPr txBox="1">
            <a:spLocks noChangeArrowheads="1"/>
          </p:cNvSpPr>
          <p:nvPr/>
        </p:nvSpPr>
        <p:spPr bwMode="auto">
          <a:xfrm>
            <a:off x="381720" y="4115296"/>
            <a:ext cx="12097344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1" i="0" u="none" strike="noStrike" kern="0" cap="none" spc="0" normalizeH="0" baseline="0" noProof="0" dirty="0" smtClean="0">
                <a:ln>
                  <a:noFill/>
                </a:ln>
                <a:solidFill>
                  <a:srgbClr val="298DC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itchFamily="34" charset="0"/>
              </a:rPr>
              <a:t>Co-analysis of Model</a:t>
            </a:r>
            <a:r>
              <a:rPr kumimoji="0" lang="en-US" sz="5600" b="1" i="0" u="none" strike="noStrike" kern="0" cap="none" spc="0" normalizeH="0" noProof="0" dirty="0" smtClean="0">
                <a:ln>
                  <a:noFill/>
                </a:ln>
                <a:solidFill>
                  <a:srgbClr val="298DC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itchFamily="34" charset="0"/>
              </a:rPr>
              <a:t> Collections</a:t>
            </a:r>
            <a:endParaRPr kumimoji="0" lang="en-US" sz="5600" b="1" i="0" u="none" strike="noStrike" kern="0" cap="none" spc="0" normalizeH="0" baseline="0" noProof="0" dirty="0" smtClean="0">
              <a:ln>
                <a:noFill/>
              </a:ln>
              <a:solidFill>
                <a:srgbClr val="298DC2"/>
              </a:solidFill>
              <a:effectLst/>
              <a:uLnTx/>
              <a:uFillTx/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91160" y="4251955"/>
            <a:ext cx="735565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dirty="0" smtClean="0"/>
              <a:t>Supervised methods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024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24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Supervised mesh segmentation</a:t>
            </a:r>
          </a:p>
        </p:txBody>
      </p:sp>
      <p:sp>
        <p:nvSpPr>
          <p:cNvPr id="10249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9216838" y="1204913"/>
            <a:ext cx="2951510" cy="500648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en-US" sz="2400" dirty="0">
                <a:latin typeface="Myriad Pro" pitchFamily="34" charset="0"/>
              </a:rPr>
              <a:t>Kalogerakis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63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13371" y="1999555"/>
            <a:ext cx="294481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244457" y="1924472"/>
            <a:ext cx="2938463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5" name="Straight Arrow Connector 64"/>
          <p:cNvCxnSpPr/>
          <p:nvPr/>
        </p:nvCxnSpPr>
        <p:spPr bwMode="auto">
          <a:xfrm flipV="1">
            <a:off x="5504681" y="3046438"/>
            <a:ext cx="1501775" cy="30162"/>
          </a:xfrm>
          <a:prstGeom prst="straightConnector1">
            <a:avLst/>
          </a:prstGeom>
          <a:solidFill>
            <a:schemeClr val="accent1"/>
          </a:solidFill>
          <a:ln w="127000" cap="flat" cmpd="sng" algn="ctr">
            <a:solidFill>
              <a:srgbClr val="0070C0"/>
            </a:solidFill>
            <a:prstDash val="solid"/>
            <a:miter lim="800000"/>
            <a:headEnd type="none" w="med" len="med"/>
            <a:tailEnd type="triangle" w="med" len="sm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6" name="TextBox 12"/>
          <p:cNvSpPr txBox="1">
            <a:spLocks noChangeArrowheads="1"/>
          </p:cNvSpPr>
          <p:nvPr/>
        </p:nvSpPr>
        <p:spPr bwMode="auto">
          <a:xfrm>
            <a:off x="2200746" y="4126805"/>
            <a:ext cx="1643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i="1">
                <a:solidFill>
                  <a:srgbClr val="383E68"/>
                </a:solidFill>
                <a:latin typeface="Myriad Pro" pitchFamily="34" charset="0"/>
              </a:rPr>
              <a:t>Input Mesh</a:t>
            </a:r>
            <a:endParaRPr lang="el-GR" sz="2400" i="1">
              <a:solidFill>
                <a:srgbClr val="383E68"/>
              </a:solidFill>
              <a:latin typeface="Myriad Pro" pitchFamily="34" charset="0"/>
            </a:endParaRPr>
          </a:p>
        </p:txBody>
      </p:sp>
      <p:sp>
        <p:nvSpPr>
          <p:cNvPr id="67" name="TextBox 14"/>
          <p:cNvSpPr txBox="1">
            <a:spLocks noChangeArrowheads="1"/>
          </p:cNvSpPr>
          <p:nvPr/>
        </p:nvSpPr>
        <p:spPr bwMode="auto">
          <a:xfrm>
            <a:off x="8673082" y="4078709"/>
            <a:ext cx="22145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i="1" dirty="0">
                <a:solidFill>
                  <a:srgbClr val="383E68"/>
                </a:solidFill>
                <a:latin typeface="Myriad Pro" pitchFamily="34" charset="0"/>
              </a:rPr>
              <a:t>Labeled Mesh</a:t>
            </a:r>
            <a:endParaRPr lang="el-GR" sz="2400" i="1" dirty="0">
              <a:solidFill>
                <a:srgbClr val="383E68"/>
              </a:solidFill>
              <a:latin typeface="Myriad Pro" pitchFamily="34" charset="0"/>
            </a:endParaRPr>
          </a:p>
        </p:txBody>
      </p:sp>
      <p:pic>
        <p:nvPicPr>
          <p:cNvPr id="68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550072" y="5151866"/>
            <a:ext cx="4415424" cy="2605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4626134" y="7799511"/>
            <a:ext cx="29277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i="1" dirty="0">
                <a:solidFill>
                  <a:srgbClr val="383E68"/>
                </a:solidFill>
                <a:latin typeface="Myriad Pro" pitchFamily="34" charset="0"/>
              </a:rPr>
              <a:t>Training  Meshes</a:t>
            </a:r>
            <a:endParaRPr lang="el-GR" sz="2400" i="1" dirty="0">
              <a:solidFill>
                <a:srgbClr val="383E68"/>
              </a:solidFill>
              <a:latin typeface="Myriad Pro" pitchFamily="34" charset="0"/>
            </a:endParaRPr>
          </a:p>
        </p:txBody>
      </p:sp>
      <p:sp>
        <p:nvSpPr>
          <p:cNvPr id="70" name="Rounded Rectangle 69"/>
          <p:cNvSpPr>
            <a:spLocks noChangeArrowheads="1"/>
          </p:cNvSpPr>
          <p:nvPr/>
        </p:nvSpPr>
        <p:spPr bwMode="auto">
          <a:xfrm>
            <a:off x="3262040" y="4876800"/>
            <a:ext cx="5040560" cy="3456384"/>
          </a:xfrm>
          <a:prstGeom prst="roundRect">
            <a:avLst>
              <a:gd name="adj" fmla="val 16667"/>
            </a:avLst>
          </a:prstGeom>
          <a:noFill/>
          <a:ln w="38100" algn="ctr">
            <a:solidFill>
              <a:srgbClr val="0070C0"/>
            </a:solidFill>
            <a:miter lim="800000"/>
            <a:headEnd/>
            <a:tailEnd/>
          </a:ln>
        </p:spPr>
        <p:txBody>
          <a:bodyPr wrap="none"/>
          <a:lstStyle/>
          <a:p>
            <a:endParaRPr lang="en-US">
              <a:latin typeface="Calibri" pitchFamily="34" charset="0"/>
            </a:endParaRPr>
          </a:p>
        </p:txBody>
      </p:sp>
      <p:pic>
        <p:nvPicPr>
          <p:cNvPr id="71" name="Picture 1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446616" y="5242646"/>
            <a:ext cx="475977" cy="294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" name="TextBox 14"/>
          <p:cNvSpPr txBox="1">
            <a:spLocks noChangeArrowheads="1"/>
          </p:cNvSpPr>
          <p:nvPr/>
        </p:nvSpPr>
        <p:spPr bwMode="auto">
          <a:xfrm>
            <a:off x="9002111" y="5207223"/>
            <a:ext cx="102868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383E68"/>
                </a:solidFill>
                <a:latin typeface="Myriad Pro" pitchFamily="34" charset="0"/>
              </a:rPr>
              <a:t>Head</a:t>
            </a:r>
            <a:endParaRPr lang="el-GR" sz="2400" b="1" dirty="0">
              <a:solidFill>
                <a:srgbClr val="383E68"/>
              </a:solidFill>
              <a:latin typeface="Myriad Pro" pitchFamily="34" charset="0"/>
            </a:endParaRPr>
          </a:p>
        </p:txBody>
      </p:sp>
      <p:sp>
        <p:nvSpPr>
          <p:cNvPr id="73" name="TextBox 14"/>
          <p:cNvSpPr txBox="1">
            <a:spLocks noChangeArrowheads="1"/>
          </p:cNvSpPr>
          <p:nvPr/>
        </p:nvSpPr>
        <p:spPr bwMode="auto">
          <a:xfrm>
            <a:off x="9022680" y="5711279"/>
            <a:ext cx="10286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383E68"/>
                </a:solidFill>
                <a:latin typeface="Myriad Pro" pitchFamily="34" charset="0"/>
              </a:rPr>
              <a:t>Neck</a:t>
            </a:r>
            <a:endParaRPr lang="el-GR" sz="2400" b="1" dirty="0">
              <a:solidFill>
                <a:srgbClr val="383E68"/>
              </a:solidFill>
              <a:latin typeface="Myriad Pro" pitchFamily="34" charset="0"/>
            </a:endParaRPr>
          </a:p>
        </p:txBody>
      </p:sp>
      <p:sp>
        <p:nvSpPr>
          <p:cNvPr id="74" name="TextBox 14"/>
          <p:cNvSpPr txBox="1">
            <a:spLocks noChangeArrowheads="1"/>
          </p:cNvSpPr>
          <p:nvPr/>
        </p:nvSpPr>
        <p:spPr bwMode="auto">
          <a:xfrm>
            <a:off x="9002110" y="6287343"/>
            <a:ext cx="10286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383E68"/>
                </a:solidFill>
                <a:latin typeface="Myriad Pro" pitchFamily="34" charset="0"/>
              </a:rPr>
              <a:t>Torso</a:t>
            </a:r>
            <a:endParaRPr lang="el-GR" sz="2400" b="1" dirty="0">
              <a:solidFill>
                <a:srgbClr val="383E68"/>
              </a:solidFill>
              <a:latin typeface="Myriad Pro" pitchFamily="34" charset="0"/>
            </a:endParaRPr>
          </a:p>
        </p:txBody>
      </p:sp>
      <p:sp>
        <p:nvSpPr>
          <p:cNvPr id="75" name="TextBox 14"/>
          <p:cNvSpPr txBox="1">
            <a:spLocks noChangeArrowheads="1"/>
          </p:cNvSpPr>
          <p:nvPr/>
        </p:nvSpPr>
        <p:spPr bwMode="auto">
          <a:xfrm>
            <a:off x="9022680" y="6749008"/>
            <a:ext cx="10286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383E68"/>
                </a:solidFill>
                <a:latin typeface="Myriad Pro" pitchFamily="34" charset="0"/>
              </a:rPr>
              <a:t>Leg</a:t>
            </a:r>
            <a:endParaRPr lang="el-GR" sz="2400" b="1" dirty="0">
              <a:solidFill>
                <a:srgbClr val="383E68"/>
              </a:solidFill>
              <a:latin typeface="Myriad Pro" pitchFamily="34" charset="0"/>
            </a:endParaRPr>
          </a:p>
        </p:txBody>
      </p:sp>
      <p:sp>
        <p:nvSpPr>
          <p:cNvPr id="76" name="TextBox 14"/>
          <p:cNvSpPr txBox="1">
            <a:spLocks noChangeArrowheads="1"/>
          </p:cNvSpPr>
          <p:nvPr/>
        </p:nvSpPr>
        <p:spPr bwMode="auto">
          <a:xfrm>
            <a:off x="9022680" y="7253064"/>
            <a:ext cx="10286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383E68"/>
                </a:solidFill>
                <a:latin typeface="Myriad Pro" pitchFamily="34" charset="0"/>
              </a:rPr>
              <a:t>Tail</a:t>
            </a:r>
            <a:endParaRPr lang="el-GR" sz="2400" b="1" dirty="0">
              <a:solidFill>
                <a:srgbClr val="383E68"/>
              </a:solidFill>
              <a:latin typeface="Myriad Pro" pitchFamily="34" charset="0"/>
            </a:endParaRPr>
          </a:p>
        </p:txBody>
      </p:sp>
      <p:sp>
        <p:nvSpPr>
          <p:cNvPr id="77" name="TextBox 14"/>
          <p:cNvSpPr txBox="1">
            <a:spLocks noChangeArrowheads="1"/>
          </p:cNvSpPr>
          <p:nvPr/>
        </p:nvSpPr>
        <p:spPr bwMode="auto">
          <a:xfrm>
            <a:off x="9074118" y="7757120"/>
            <a:ext cx="102868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383E68"/>
                </a:solidFill>
                <a:latin typeface="Myriad Pro" pitchFamily="34" charset="0"/>
              </a:rPr>
              <a:t>Ear</a:t>
            </a:r>
            <a:endParaRPr lang="el-GR" sz="2400" b="1" dirty="0">
              <a:solidFill>
                <a:srgbClr val="383E68"/>
              </a:solidFill>
              <a:latin typeface="Myriad Pro" pitchFamily="34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1605856" y="3220616"/>
            <a:ext cx="10153128" cy="1323439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  <a:effectLst>
            <a:outerShdw blurRad="292100" dist="1397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sz="4000" dirty="0" smtClean="0"/>
              <a:t>Parts of the same label should share feature descriptors</a:t>
            </a:r>
            <a:endParaRPr lang="en-US" sz="4000" dirty="0"/>
          </a:p>
        </p:txBody>
      </p:sp>
      <p:sp>
        <p:nvSpPr>
          <p:cNvPr id="27" name="Rectangle 26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9" grpId="0"/>
      <p:bldP spid="70" grpId="0" animBg="1"/>
      <p:bldP spid="72" grpId="0"/>
      <p:bldP spid="73" grpId="0"/>
      <p:bldP spid="74" grpId="0"/>
      <p:bldP spid="75" grpId="0"/>
      <p:bldP spid="76" grpId="0"/>
      <p:bldP spid="77" grpId="0"/>
      <p:bldP spid="7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024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24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What  feature descriptors</a:t>
            </a:r>
          </a:p>
        </p:txBody>
      </p:sp>
      <p:sp>
        <p:nvSpPr>
          <p:cNvPr id="10249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9216838" y="1204913"/>
            <a:ext cx="2951510" cy="500648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en-US" sz="2400" dirty="0">
                <a:latin typeface="Myriad Pro" pitchFamily="34" charset="0"/>
              </a:rPr>
              <a:t>Kalogerakis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7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0261" y="2683410"/>
            <a:ext cx="4430011" cy="464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12"/>
          <p:cNvSpPr txBox="1">
            <a:spLocks noChangeArrowheads="1"/>
          </p:cNvSpPr>
          <p:nvPr/>
        </p:nvSpPr>
        <p:spPr bwMode="auto">
          <a:xfrm>
            <a:off x="1785938" y="3786188"/>
            <a:ext cx="9374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800" b="1">
                <a:latin typeface="Times New Roman" pitchFamily="18" charset="0"/>
                <a:cs typeface="Times New Roman" pitchFamily="18" charset="0"/>
              </a:rPr>
              <a:t>x</a:t>
            </a:r>
            <a:endParaRPr lang="el-GR" sz="2400" b="1" baseline="-25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 bwMode="auto">
          <a:xfrm>
            <a:off x="5945287" y="2503736"/>
            <a:ext cx="6749801" cy="5469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surface curvature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singular values from PCA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shape diameter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distances from medial surface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average geodesic distances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shape</a:t>
            </a:r>
            <a:r>
              <a:rPr kumimoji="0" lang="fr-FR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 </a:t>
            </a:r>
            <a:r>
              <a:rPr kumimoji="0" lang="fr-FR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contexts</a:t>
            </a:r>
            <a:endParaRPr kumimoji="0" lang="fr-FR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spin images</a:t>
            </a:r>
            <a:endParaRPr kumimoji="0" lang="en-US" sz="3200" b="0" i="0" u="none" strike="noStrike" kern="0" cap="none" spc="0" normalizeH="0" baseline="-2500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Times New Roman" pitchFamily="18" charset="0"/>
              <a:sym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contextual label features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69752" y="1348408"/>
            <a:ext cx="7643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Candidates: dimension 375</a:t>
            </a:r>
            <a:endParaRPr lang="en-US" sz="3600" dirty="0"/>
          </a:p>
        </p:txBody>
      </p:sp>
      <p:sp>
        <p:nvSpPr>
          <p:cNvPr id="15" name="Rectangle 14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0243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4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24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Learning a classifier</a:t>
            </a:r>
          </a:p>
        </p:txBody>
      </p:sp>
      <p:sp>
        <p:nvSpPr>
          <p:cNvPr id="10249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9216838" y="1204913"/>
            <a:ext cx="2951510" cy="500648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en-US" sz="2400" dirty="0">
                <a:latin typeface="Myriad Pro" pitchFamily="34" charset="0"/>
              </a:rPr>
              <a:t>Kalogerakis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588245" y="3339235"/>
            <a:ext cx="6074395" cy="4561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Content Placeholder 2"/>
          <p:cNvSpPr txBox="1">
            <a:spLocks/>
          </p:cNvSpPr>
          <p:nvPr/>
        </p:nvSpPr>
        <p:spPr>
          <a:xfrm>
            <a:off x="1150417" y="2320280"/>
            <a:ext cx="9384431" cy="579688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</p:txBody>
      </p:sp>
      <p:sp>
        <p:nvSpPr>
          <p:cNvPr id="37" name="TextBox 30"/>
          <p:cNvSpPr txBox="1">
            <a:spLocks noChangeArrowheads="1"/>
          </p:cNvSpPr>
          <p:nvPr/>
        </p:nvSpPr>
        <p:spPr bwMode="auto">
          <a:xfrm>
            <a:off x="2151683" y="3274148"/>
            <a:ext cx="103812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4000" baseline="-25000">
                <a:latin typeface="Times New Roman" pitchFamily="18" charset="0"/>
                <a:cs typeface="Times New Roman" pitchFamily="18" charset="0"/>
              </a:rPr>
              <a:t>2</a:t>
            </a:r>
            <a:endParaRPr lang="el-GR" sz="4000" baseline="-250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1"/>
          <p:cNvSpPr txBox="1">
            <a:spLocks noChangeArrowheads="1"/>
          </p:cNvSpPr>
          <p:nvPr/>
        </p:nvSpPr>
        <p:spPr bwMode="auto">
          <a:xfrm>
            <a:off x="8374608" y="7469088"/>
            <a:ext cx="103812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sz="40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endParaRPr lang="el-GR" sz="40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9454730" y="3571946"/>
            <a:ext cx="1944214" cy="3897142"/>
            <a:chOff x="7098310" y="1755017"/>
            <a:chExt cx="1790803" cy="3390651"/>
          </a:xfrm>
        </p:grpSpPr>
        <p:pic>
          <p:nvPicPr>
            <p:cNvPr id="40" name="Picture 13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098310" y="1770821"/>
              <a:ext cx="535598" cy="3312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" name="TextBox 14"/>
            <p:cNvSpPr txBox="1">
              <a:spLocks noChangeArrowheads="1"/>
            </p:cNvSpPr>
            <p:nvPr/>
          </p:nvSpPr>
          <p:spPr bwMode="auto">
            <a:xfrm>
              <a:off x="7562591" y="1755017"/>
              <a:ext cx="1193870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Head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  <p:sp>
          <p:nvSpPr>
            <p:cNvPr id="42" name="TextBox 14"/>
            <p:cNvSpPr txBox="1">
              <a:spLocks noChangeArrowheads="1"/>
            </p:cNvSpPr>
            <p:nvPr/>
          </p:nvSpPr>
          <p:spPr bwMode="auto">
            <a:xfrm>
              <a:off x="7562592" y="2318862"/>
              <a:ext cx="1201929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Neck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  <p:sp>
          <p:nvSpPr>
            <p:cNvPr id="43" name="TextBox 14"/>
            <p:cNvSpPr txBox="1">
              <a:spLocks noChangeArrowheads="1"/>
            </p:cNvSpPr>
            <p:nvPr/>
          </p:nvSpPr>
          <p:spPr bwMode="auto">
            <a:xfrm>
              <a:off x="7546594" y="2882707"/>
              <a:ext cx="1342519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Torso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  <p:sp>
          <p:nvSpPr>
            <p:cNvPr id="44" name="TextBox 14"/>
            <p:cNvSpPr txBox="1">
              <a:spLocks noChangeArrowheads="1"/>
            </p:cNvSpPr>
            <p:nvPr/>
          </p:nvSpPr>
          <p:spPr bwMode="auto">
            <a:xfrm>
              <a:off x="7562592" y="3446553"/>
              <a:ext cx="928687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Leg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  <p:sp>
          <p:nvSpPr>
            <p:cNvPr id="45" name="TextBox 14"/>
            <p:cNvSpPr txBox="1">
              <a:spLocks noChangeArrowheads="1"/>
            </p:cNvSpPr>
            <p:nvPr/>
          </p:nvSpPr>
          <p:spPr bwMode="auto">
            <a:xfrm>
              <a:off x="7562470" y="4017977"/>
              <a:ext cx="928687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Tail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  <p:sp>
          <p:nvSpPr>
            <p:cNvPr id="46" name="TextBox 14"/>
            <p:cNvSpPr txBox="1">
              <a:spLocks noChangeArrowheads="1"/>
            </p:cNvSpPr>
            <p:nvPr/>
          </p:nvSpPr>
          <p:spPr bwMode="auto">
            <a:xfrm>
              <a:off x="7562592" y="4636893"/>
              <a:ext cx="928687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Ear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</p:grpSp>
      <p:pic>
        <p:nvPicPr>
          <p:cNvPr id="49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76540" y="1564432"/>
            <a:ext cx="4529751" cy="146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0" name="Object 2"/>
          <p:cNvGraphicFramePr>
            <a:graphicFrameLocks noChangeAspect="1"/>
          </p:cNvGraphicFramePr>
          <p:nvPr/>
        </p:nvGraphicFramePr>
        <p:xfrm>
          <a:off x="6862440" y="1924472"/>
          <a:ext cx="2660324" cy="826561"/>
        </p:xfrm>
        <a:graphic>
          <a:graphicData uri="http://schemas.openxmlformats.org/presentationml/2006/ole">
            <p:oleObj spid="_x0000_s96258" name="Equation" r:id="rId10" imgW="736560" imgH="228600" progId="">
              <p:embed/>
            </p:oleObj>
          </a:graphicData>
        </a:graphic>
      </p:graphicFrame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2385652" y="7964433"/>
            <a:ext cx="92293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dirty="0" err="1" smtClean="0"/>
              <a:t>Jointboost</a:t>
            </a:r>
            <a:r>
              <a:rPr lang="en-US" sz="3200" dirty="0" smtClean="0"/>
              <a:t> </a:t>
            </a:r>
            <a:r>
              <a:rPr lang="en-US" sz="3200" dirty="0"/>
              <a:t>classifier </a:t>
            </a:r>
            <a:r>
              <a:rPr lang="en-US" sz="2000" b="1" dirty="0"/>
              <a:t>[</a:t>
            </a:r>
            <a:r>
              <a:rPr lang="en-US" sz="2000" b="1" dirty="0" err="1"/>
              <a:t>Torralba</a:t>
            </a:r>
            <a:r>
              <a:rPr lang="en-US" sz="2000" b="1" dirty="0"/>
              <a:t> et al. 2007]</a:t>
            </a:r>
            <a:r>
              <a:rPr lang="en-US" sz="2000" dirty="0"/>
              <a:t> </a:t>
            </a:r>
            <a:endParaRPr lang="el-GR" sz="3200" dirty="0"/>
          </a:p>
        </p:txBody>
      </p:sp>
      <p:sp>
        <p:nvSpPr>
          <p:cNvPr id="26" name="Rectangle 25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0243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4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24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Inference</a:t>
            </a:r>
          </a:p>
        </p:txBody>
      </p:sp>
      <p:sp>
        <p:nvSpPr>
          <p:cNvPr id="10249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9216838" y="1204913"/>
            <a:ext cx="2951510" cy="500648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en-US" sz="2400" dirty="0">
                <a:latin typeface="Myriad Pro" pitchFamily="34" charset="0"/>
              </a:rPr>
              <a:t>Kalogerakis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1150418" y="2104256"/>
            <a:ext cx="6960226" cy="435347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</p:txBody>
      </p:sp>
      <p:pic>
        <p:nvPicPr>
          <p:cNvPr id="2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678864" y="2428528"/>
            <a:ext cx="1045385" cy="4290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7" name="Object 3"/>
          <p:cNvGraphicFramePr>
            <a:graphicFrameLocks noChangeAspect="1"/>
          </p:cNvGraphicFramePr>
          <p:nvPr/>
        </p:nvGraphicFramePr>
        <p:xfrm>
          <a:off x="885776" y="4228728"/>
          <a:ext cx="2329500" cy="665571"/>
        </p:xfrm>
        <a:graphic>
          <a:graphicData uri="http://schemas.openxmlformats.org/presentationml/2006/ole">
            <p:oleObj spid="_x0000_s97283" name="Equation" r:id="rId8" imgW="711000" imgH="203040" progId="">
              <p:embed/>
            </p:oleObj>
          </a:graphicData>
        </a:graphic>
      </p:graphicFrame>
      <p:graphicFrame>
        <p:nvGraphicFramePr>
          <p:cNvPr id="29" name="Object 4"/>
          <p:cNvGraphicFramePr>
            <a:graphicFrameLocks noChangeAspect="1"/>
          </p:cNvGraphicFramePr>
          <p:nvPr/>
        </p:nvGraphicFramePr>
        <p:xfrm>
          <a:off x="4342160" y="4228728"/>
          <a:ext cx="2287901" cy="665571"/>
        </p:xfrm>
        <a:graphic>
          <a:graphicData uri="http://schemas.openxmlformats.org/presentationml/2006/ole">
            <p:oleObj spid="_x0000_s97284" name="Equation" r:id="rId9" imgW="698400" imgH="203040" progId="">
              <p:embed/>
            </p:oleObj>
          </a:graphicData>
        </a:graphic>
      </p:graphicFrame>
      <p:graphicFrame>
        <p:nvGraphicFramePr>
          <p:cNvPr id="30" name="Object 5"/>
          <p:cNvGraphicFramePr>
            <a:graphicFrameLocks noChangeAspect="1"/>
          </p:cNvGraphicFramePr>
          <p:nvPr/>
        </p:nvGraphicFramePr>
        <p:xfrm>
          <a:off x="7582520" y="4228728"/>
          <a:ext cx="2328469" cy="776156"/>
        </p:xfrm>
        <a:graphic>
          <a:graphicData uri="http://schemas.openxmlformats.org/presentationml/2006/ole">
            <p:oleObj spid="_x0000_s97285" name="Equation" r:id="rId10" imgW="609480" imgH="203040" progId="">
              <p:embed/>
            </p:oleObj>
          </a:graphicData>
        </a:graphic>
      </p:graphicFrame>
      <p:graphicFrame>
        <p:nvGraphicFramePr>
          <p:cNvPr id="31" name="Object 6"/>
          <p:cNvGraphicFramePr>
            <a:graphicFrameLocks noChangeAspect="1"/>
          </p:cNvGraphicFramePr>
          <p:nvPr/>
        </p:nvGraphicFramePr>
        <p:xfrm>
          <a:off x="957784" y="7325072"/>
          <a:ext cx="2329500" cy="665571"/>
        </p:xfrm>
        <a:graphic>
          <a:graphicData uri="http://schemas.openxmlformats.org/presentationml/2006/ole">
            <p:oleObj spid="_x0000_s97286" name="Equation" r:id="rId11" imgW="711000" imgH="203040" progId="">
              <p:embed/>
            </p:oleObj>
          </a:graphicData>
        </a:graphic>
      </p:graphicFrame>
      <p:graphicFrame>
        <p:nvGraphicFramePr>
          <p:cNvPr id="32" name="Object 7"/>
          <p:cNvGraphicFramePr>
            <a:graphicFrameLocks noChangeAspect="1"/>
          </p:cNvGraphicFramePr>
          <p:nvPr/>
        </p:nvGraphicFramePr>
        <p:xfrm>
          <a:off x="4270152" y="7325072"/>
          <a:ext cx="1955117" cy="665572"/>
        </p:xfrm>
        <a:graphic>
          <a:graphicData uri="http://schemas.openxmlformats.org/presentationml/2006/ole">
            <p:oleObj spid="_x0000_s97287" name="Equation" r:id="rId12" imgW="596880" imgH="203040" progId="">
              <p:embed/>
            </p:oleObj>
          </a:graphicData>
        </a:graphic>
      </p:graphicFrame>
      <p:graphicFrame>
        <p:nvGraphicFramePr>
          <p:cNvPr id="33" name="Object 8"/>
          <p:cNvGraphicFramePr>
            <a:graphicFrameLocks noChangeAspect="1"/>
          </p:cNvGraphicFramePr>
          <p:nvPr/>
        </p:nvGraphicFramePr>
        <p:xfrm>
          <a:off x="7438504" y="7325072"/>
          <a:ext cx="2328469" cy="776156"/>
        </p:xfrm>
        <a:graphic>
          <a:graphicData uri="http://schemas.openxmlformats.org/presentationml/2006/ole">
            <p:oleObj spid="_x0000_s97288" name="Equation" r:id="rId13" imgW="609480" imgH="203040" progId="">
              <p:embed/>
            </p:oleObj>
          </a:graphicData>
        </a:graphic>
      </p:graphicFrame>
      <p:pic>
        <p:nvPicPr>
          <p:cNvPr id="34" name="Picture 20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13768" y="5092824"/>
            <a:ext cx="279956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1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3982120" y="2068488"/>
            <a:ext cx="279956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7222480" y="2068488"/>
            <a:ext cx="279956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3918862" y="5092824"/>
            <a:ext cx="279956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7222480" y="5092824"/>
            <a:ext cx="279956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25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741760" y="1996480"/>
            <a:ext cx="2807882" cy="2094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24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0243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4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24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Inference</a:t>
            </a:r>
          </a:p>
        </p:txBody>
      </p:sp>
      <p:sp>
        <p:nvSpPr>
          <p:cNvPr id="10249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9216838" y="1204913"/>
            <a:ext cx="2951510" cy="500648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en-US" sz="2400" dirty="0">
                <a:latin typeface="Myriad Pro" pitchFamily="34" charset="0"/>
              </a:rPr>
              <a:t>Kalogerakis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10]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61840" y="2716560"/>
            <a:ext cx="357715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12"/>
          <p:cNvSpPr txBox="1">
            <a:spLocks noChangeArrowheads="1"/>
          </p:cNvSpPr>
          <p:nvPr/>
        </p:nvSpPr>
        <p:spPr bwMode="auto">
          <a:xfrm>
            <a:off x="1821880" y="5524872"/>
            <a:ext cx="29523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i="1" dirty="0">
                <a:latin typeface="Myriad Pro" pitchFamily="34" charset="0"/>
              </a:rPr>
              <a:t>Most-likely labels </a:t>
            </a:r>
            <a:endParaRPr lang="el-GR" sz="2800" i="1" dirty="0">
              <a:latin typeface="Myriad Pro" pitchFamily="34" charset="0"/>
            </a:endParaRPr>
          </a:p>
        </p:txBody>
      </p:sp>
      <p:pic>
        <p:nvPicPr>
          <p:cNvPr id="2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6336" y="2644552"/>
            <a:ext cx="3642066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14"/>
          <p:cNvSpPr txBox="1">
            <a:spLocks noChangeArrowheads="1"/>
          </p:cNvSpPr>
          <p:nvPr/>
        </p:nvSpPr>
        <p:spPr bwMode="auto">
          <a:xfrm>
            <a:off x="6663887" y="5524872"/>
            <a:ext cx="221477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i="1" dirty="0" smtClean="0">
                <a:solidFill>
                  <a:srgbClr val="383E68"/>
                </a:solidFill>
                <a:latin typeface="Myriad Pro" pitchFamily="34" charset="0"/>
              </a:rPr>
              <a:t>Final result</a:t>
            </a:r>
            <a:endParaRPr lang="el-GR" sz="2800" i="1" dirty="0">
              <a:solidFill>
                <a:srgbClr val="383E68"/>
              </a:solidFill>
              <a:latin typeface="Myriad Pro" pitchFamily="34" charset="0"/>
            </a:endParaRPr>
          </a:p>
        </p:txBody>
      </p:sp>
      <p:grpSp>
        <p:nvGrpSpPr>
          <p:cNvPr id="52" name="Group 32"/>
          <p:cNvGrpSpPr>
            <a:grpSpLocks/>
          </p:cNvGrpSpPr>
          <p:nvPr/>
        </p:nvGrpSpPr>
        <p:grpSpPr bwMode="auto">
          <a:xfrm>
            <a:off x="10102800" y="2356520"/>
            <a:ext cx="1944214" cy="3897142"/>
            <a:chOff x="7098310" y="1755017"/>
            <a:chExt cx="1790803" cy="3390651"/>
          </a:xfrm>
        </p:grpSpPr>
        <p:pic>
          <p:nvPicPr>
            <p:cNvPr id="53" name="Picture 13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7098310" y="1770821"/>
              <a:ext cx="535598" cy="33121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TextBox 14"/>
            <p:cNvSpPr txBox="1">
              <a:spLocks noChangeArrowheads="1"/>
            </p:cNvSpPr>
            <p:nvPr/>
          </p:nvSpPr>
          <p:spPr bwMode="auto">
            <a:xfrm>
              <a:off x="7562591" y="1755017"/>
              <a:ext cx="1193870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Head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  <p:sp>
          <p:nvSpPr>
            <p:cNvPr id="55" name="TextBox 14"/>
            <p:cNvSpPr txBox="1">
              <a:spLocks noChangeArrowheads="1"/>
            </p:cNvSpPr>
            <p:nvPr/>
          </p:nvSpPr>
          <p:spPr bwMode="auto">
            <a:xfrm>
              <a:off x="7562592" y="2318862"/>
              <a:ext cx="1201929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Neck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  <p:sp>
          <p:nvSpPr>
            <p:cNvPr id="56" name="TextBox 14"/>
            <p:cNvSpPr txBox="1">
              <a:spLocks noChangeArrowheads="1"/>
            </p:cNvSpPr>
            <p:nvPr/>
          </p:nvSpPr>
          <p:spPr bwMode="auto">
            <a:xfrm>
              <a:off x="7546594" y="2882707"/>
              <a:ext cx="1342519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Torso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  <p:sp>
          <p:nvSpPr>
            <p:cNvPr id="57" name="TextBox 14"/>
            <p:cNvSpPr txBox="1">
              <a:spLocks noChangeArrowheads="1"/>
            </p:cNvSpPr>
            <p:nvPr/>
          </p:nvSpPr>
          <p:spPr bwMode="auto">
            <a:xfrm>
              <a:off x="7562592" y="3446553"/>
              <a:ext cx="928687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Leg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  <p:sp>
          <p:nvSpPr>
            <p:cNvPr id="58" name="TextBox 14"/>
            <p:cNvSpPr txBox="1">
              <a:spLocks noChangeArrowheads="1"/>
            </p:cNvSpPr>
            <p:nvPr/>
          </p:nvSpPr>
          <p:spPr bwMode="auto">
            <a:xfrm>
              <a:off x="7562470" y="4017977"/>
              <a:ext cx="928687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Tail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  <p:sp>
          <p:nvSpPr>
            <p:cNvPr id="59" name="TextBox 14"/>
            <p:cNvSpPr txBox="1">
              <a:spLocks noChangeArrowheads="1"/>
            </p:cNvSpPr>
            <p:nvPr/>
          </p:nvSpPr>
          <p:spPr bwMode="auto">
            <a:xfrm>
              <a:off x="7562592" y="4636893"/>
              <a:ext cx="928687" cy="508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3200" b="1" dirty="0">
                  <a:solidFill>
                    <a:srgbClr val="383E68"/>
                  </a:solidFill>
                  <a:latin typeface="Myriad Pro" pitchFamily="34" charset="0"/>
                </a:rPr>
                <a:t>Ear</a:t>
              </a:r>
              <a:endParaRPr lang="el-GR" sz="3200" b="1" dirty="0">
                <a:solidFill>
                  <a:srgbClr val="383E68"/>
                </a:solidFill>
                <a:latin typeface="Myriad Pro" pitchFamily="34" charset="0"/>
              </a:endParaRPr>
            </a:p>
          </p:txBody>
        </p:sp>
      </p:grpSp>
      <p:pic>
        <p:nvPicPr>
          <p:cNvPr id="60" name="Picture 5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41760" y="6604992"/>
            <a:ext cx="11161240" cy="935566"/>
          </a:xfrm>
          <a:prstGeom prst="rect">
            <a:avLst/>
          </a:prstGeom>
        </p:spPr>
      </p:pic>
      <p:sp>
        <p:nvSpPr>
          <p:cNvPr id="61" name="Rectangle 60"/>
          <p:cNvSpPr/>
          <p:nvPr/>
        </p:nvSpPr>
        <p:spPr>
          <a:xfrm>
            <a:off x="8878664" y="7397080"/>
            <a:ext cx="28039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Pair-wise term</a:t>
            </a:r>
            <a:endParaRPr lang="en-US" sz="3200" dirty="0"/>
          </a:p>
        </p:txBody>
      </p:sp>
      <p:sp>
        <p:nvSpPr>
          <p:cNvPr id="25" name="Rectangle 24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0243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4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24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Problem modeling is important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230" y="1120430"/>
            <a:ext cx="5767936" cy="7247444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6313" y="1120430"/>
            <a:ext cx="5915565" cy="4430588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9620469" y="8063949"/>
            <a:ext cx="3146627" cy="485259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pPr algn="r"/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[van </a:t>
            </a:r>
            <a:r>
              <a:rPr lang="en-US" sz="23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Kaik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al. EG 2011]</a:t>
            </a:r>
          </a:p>
        </p:txBody>
      </p:sp>
      <p:sp>
        <p:nvSpPr>
          <p:cNvPr id="30" name="TextBox 29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9881975" y="5596881"/>
            <a:ext cx="2737525" cy="645464"/>
          </a:xfrm>
          <a:prstGeom prst="rect">
            <a:avLst/>
          </a:prstGeom>
          <a:blipFill rotWithShape="1">
            <a:blip r:embed="rId9"/>
            <a:stretch>
              <a:fillRect t="-3774" r="-2895" b="-25472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31" name="TextBox 3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297577" y="7818935"/>
            <a:ext cx="2267972" cy="645464"/>
          </a:xfrm>
          <a:prstGeom prst="rect">
            <a:avLst/>
          </a:prstGeom>
          <a:blipFill rotWithShape="1">
            <a:blip r:embed="rId10"/>
            <a:stretch>
              <a:fillRect t="-3774" r="-4032" b="-25472"/>
            </a:stretch>
          </a:blipFill>
        </p:spPr>
        <p:txBody>
          <a:bodyPr/>
          <a:lstStyle/>
          <a:p>
            <a:r>
              <a:rPr lang="en-US">
                <a:noFill/>
              </a:rPr>
              <a:t> 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024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24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Results</a:t>
            </a:r>
          </a:p>
        </p:txBody>
      </p:sp>
      <p:sp>
        <p:nvSpPr>
          <p:cNvPr id="10249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1150417" y="2320280"/>
            <a:ext cx="9384431" cy="579688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  <a:p>
            <a:pPr>
              <a:spcBef>
                <a:spcPct val="20000"/>
              </a:spcBef>
              <a:buFont typeface="Arial" pitchFamily="34" charset="0"/>
              <a:buNone/>
            </a:pPr>
            <a:endParaRPr lang="en-US" sz="3200">
              <a:latin typeface="Myriad Pro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1800" y="1564432"/>
            <a:ext cx="9793088" cy="564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9454728" y="7901136"/>
            <a:ext cx="3146627" cy="485259"/>
          </a:xfrm>
          <a:prstGeom prst="rect">
            <a:avLst/>
          </a:prstGeom>
          <a:noFill/>
        </p:spPr>
        <p:txBody>
          <a:bodyPr wrap="none" lIns="130046" tIns="65023" rIns="130046" bIns="65023" rtlCol="0">
            <a:spAutoFit/>
          </a:bodyPr>
          <a:lstStyle/>
          <a:p>
            <a:pPr algn="r"/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[van </a:t>
            </a:r>
            <a:r>
              <a:rPr lang="en-US" sz="23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Kaik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al. EG 2011]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25936" y="4251955"/>
            <a:ext cx="90010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dirty="0" smtClean="0"/>
              <a:t>Un-supervised methods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3555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3556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355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3559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356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Embedded spaces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0283825" y="1204913"/>
            <a:ext cx="1943100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en-US" sz="23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Sidi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al 11]</a:t>
            </a:r>
          </a:p>
        </p:txBody>
      </p:sp>
      <p:pic>
        <p:nvPicPr>
          <p:cNvPr id="23562" name="Picture 4"/>
          <p:cNvPicPr>
            <a:picLocks noChangeAspect="1" noChangeArrowheads="1"/>
          </p:cNvPicPr>
          <p:nvPr/>
        </p:nvPicPr>
        <p:blipFill>
          <a:blip r:embed="rId6"/>
          <a:srcRect t="2611" r="53232" b="4700"/>
          <a:stretch>
            <a:fillRect/>
          </a:stretch>
        </p:blipFill>
        <p:spPr bwMode="auto">
          <a:xfrm>
            <a:off x="1389063" y="1708150"/>
            <a:ext cx="4427537" cy="666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63" name="Text Box 5"/>
          <p:cNvSpPr txBox="1">
            <a:spLocks noChangeArrowheads="1"/>
          </p:cNvSpPr>
          <p:nvPr/>
        </p:nvSpPr>
        <p:spPr bwMode="auto">
          <a:xfrm>
            <a:off x="6070600" y="1997075"/>
            <a:ext cx="626745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30046" tIns="65023" rIns="130046" bIns="65023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Shape segments mapped to some feature space</a:t>
            </a:r>
            <a:endParaRPr lang="en-CA" sz="4000"/>
          </a:p>
        </p:txBody>
      </p:sp>
      <p:sp>
        <p:nvSpPr>
          <p:cNvPr id="23564" name="Text Box 6"/>
          <p:cNvSpPr txBox="1">
            <a:spLocks noChangeArrowheads="1"/>
          </p:cNvSpPr>
          <p:nvPr/>
        </p:nvSpPr>
        <p:spPr bwMode="auto">
          <a:xfrm rot="10800000">
            <a:off x="650875" y="3125788"/>
            <a:ext cx="785813" cy="364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130046" tIns="65023" rIns="130046" bIns="6502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400"/>
              <a:t>Feature space</a:t>
            </a:r>
            <a:endParaRPr lang="en-CA" sz="3400"/>
          </a:p>
        </p:txBody>
      </p:sp>
      <p:sp>
        <p:nvSpPr>
          <p:cNvPr id="23565" name="Line 8"/>
          <p:cNvSpPr>
            <a:spLocks noChangeShapeType="1"/>
          </p:cNvSpPr>
          <p:nvPr/>
        </p:nvSpPr>
        <p:spPr bwMode="auto">
          <a:xfrm flipV="1">
            <a:off x="2338388" y="5311775"/>
            <a:ext cx="415925" cy="1608138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3566" name="Line 9"/>
          <p:cNvSpPr>
            <a:spLocks noChangeShapeType="1"/>
          </p:cNvSpPr>
          <p:nvPr/>
        </p:nvSpPr>
        <p:spPr bwMode="auto">
          <a:xfrm flipV="1">
            <a:off x="4343400" y="6665913"/>
            <a:ext cx="36513" cy="234950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3567" name="Line 10"/>
          <p:cNvSpPr>
            <a:spLocks noChangeShapeType="1"/>
          </p:cNvSpPr>
          <p:nvPr/>
        </p:nvSpPr>
        <p:spPr bwMode="auto">
          <a:xfrm flipV="1">
            <a:off x="3386138" y="6521450"/>
            <a:ext cx="433387" cy="361950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3568" name="Line 11"/>
          <p:cNvSpPr>
            <a:spLocks noChangeShapeType="1"/>
          </p:cNvSpPr>
          <p:nvPr/>
        </p:nvSpPr>
        <p:spPr bwMode="auto">
          <a:xfrm flipV="1">
            <a:off x="5192713" y="6053138"/>
            <a:ext cx="179387" cy="847725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3571" name="Text Box 12"/>
          <p:cNvSpPr txBox="1">
            <a:spLocks noChangeArrowheads="1"/>
          </p:cNvSpPr>
          <p:nvPr/>
        </p:nvSpPr>
        <p:spPr bwMode="auto">
          <a:xfrm>
            <a:off x="6359303" y="5209545"/>
            <a:ext cx="5653310" cy="1938992"/>
          </a:xfrm>
          <a:prstGeom prst="rect">
            <a:avLst/>
          </a:prstGeom>
          <a:solidFill>
            <a:srgbClr val="FFFF99"/>
          </a:solidFill>
          <a:ln w="38100">
            <a:solidFill>
              <a:srgbClr val="333399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 smtClean="0"/>
              <a:t>Segments of the same class form a </a:t>
            </a:r>
            <a:r>
              <a:rPr lang="en-US" sz="4000" dirty="0" smtClean="0">
                <a:solidFill>
                  <a:srgbClr val="FF0000"/>
                </a:solidFill>
              </a:rPr>
              <a:t>(graph) </a:t>
            </a:r>
            <a:r>
              <a:rPr lang="en-US" sz="4000" dirty="0" smtClean="0"/>
              <a:t>cluster</a:t>
            </a:r>
            <a:endParaRPr lang="en-CA" sz="4000" dirty="0"/>
          </a:p>
        </p:txBody>
      </p:sp>
      <p:sp>
        <p:nvSpPr>
          <p:cNvPr id="21" name="Freeform 20"/>
          <p:cNvSpPr/>
          <p:nvPr/>
        </p:nvSpPr>
        <p:spPr bwMode="auto">
          <a:xfrm rot="15244990" flipH="1">
            <a:off x="1946476" y="4544282"/>
            <a:ext cx="2343096" cy="2177201"/>
          </a:xfrm>
          <a:custGeom>
            <a:avLst/>
            <a:gdLst>
              <a:gd name="connsiteX0" fmla="*/ 77492 w 1983783"/>
              <a:gd name="connsiteY0" fmla="*/ 0 h 2340244"/>
              <a:gd name="connsiteX1" fmla="*/ 154983 w 1983783"/>
              <a:gd name="connsiteY1" fmla="*/ 1084881 h 2340244"/>
              <a:gd name="connsiteX2" fmla="*/ 1007390 w 1983783"/>
              <a:gd name="connsiteY2" fmla="*/ 2154264 h 2340244"/>
              <a:gd name="connsiteX3" fmla="*/ 1983783 w 1983783"/>
              <a:gd name="connsiteY3" fmla="*/ 2200759 h 2340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3783" h="2340244">
                <a:moveTo>
                  <a:pt x="77492" y="0"/>
                </a:moveTo>
                <a:cubicBezTo>
                  <a:pt x="38746" y="362918"/>
                  <a:pt x="0" y="725837"/>
                  <a:pt x="154983" y="1084881"/>
                </a:cubicBezTo>
                <a:cubicBezTo>
                  <a:pt x="309966" y="1443925"/>
                  <a:pt x="702590" y="1968284"/>
                  <a:pt x="1007390" y="2154264"/>
                </a:cubicBezTo>
                <a:cubicBezTo>
                  <a:pt x="1312190" y="2340244"/>
                  <a:pt x="1647986" y="2270501"/>
                  <a:pt x="1983783" y="2200759"/>
                </a:cubicBezTo>
              </a:path>
            </a:pathLst>
          </a:custGeom>
          <a:noFill/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2" name="Freeform 21"/>
          <p:cNvSpPr/>
          <p:nvPr/>
        </p:nvSpPr>
        <p:spPr bwMode="auto">
          <a:xfrm rot="20817287">
            <a:off x="2109912" y="5164832"/>
            <a:ext cx="1740976" cy="1728192"/>
          </a:xfrm>
          <a:custGeom>
            <a:avLst/>
            <a:gdLst>
              <a:gd name="connsiteX0" fmla="*/ 1653152 w 1740976"/>
              <a:gd name="connsiteY0" fmla="*/ 369376 h 2502976"/>
              <a:gd name="connsiteX1" fmla="*/ 1095213 w 1740976"/>
              <a:gd name="connsiteY1" fmla="*/ 43912 h 2502976"/>
              <a:gd name="connsiteX2" fmla="*/ 180813 w 1740976"/>
              <a:gd name="connsiteY2" fmla="*/ 105905 h 2502976"/>
              <a:gd name="connsiteX3" fmla="*/ 10332 w 1740976"/>
              <a:gd name="connsiteY3" fmla="*/ 415871 h 2502976"/>
              <a:gd name="connsiteX4" fmla="*/ 242806 w 1740976"/>
              <a:gd name="connsiteY4" fmla="*/ 1221783 h 2502976"/>
              <a:gd name="connsiteX5" fmla="*/ 878237 w 1740976"/>
              <a:gd name="connsiteY5" fmla="*/ 2027695 h 2502976"/>
              <a:gd name="connsiteX6" fmla="*/ 1606657 w 1740976"/>
              <a:gd name="connsiteY6" fmla="*/ 2229173 h 2502976"/>
              <a:gd name="connsiteX7" fmla="*/ 1653152 w 1740976"/>
              <a:gd name="connsiteY7" fmla="*/ 369376 h 2502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0976" h="2502976">
                <a:moveTo>
                  <a:pt x="1653152" y="369376"/>
                </a:moveTo>
                <a:cubicBezTo>
                  <a:pt x="1567911" y="5166"/>
                  <a:pt x="1340603" y="87824"/>
                  <a:pt x="1095213" y="43912"/>
                </a:cubicBezTo>
                <a:cubicBezTo>
                  <a:pt x="849823" y="0"/>
                  <a:pt x="361627" y="43912"/>
                  <a:pt x="180813" y="105905"/>
                </a:cubicBezTo>
                <a:cubicBezTo>
                  <a:pt x="0" y="167898"/>
                  <a:pt x="0" y="229891"/>
                  <a:pt x="10332" y="415871"/>
                </a:cubicBezTo>
                <a:cubicBezTo>
                  <a:pt x="20664" y="601851"/>
                  <a:pt x="98155" y="953146"/>
                  <a:pt x="242806" y="1221783"/>
                </a:cubicBezTo>
                <a:cubicBezTo>
                  <a:pt x="387457" y="1490420"/>
                  <a:pt x="650929" y="1859797"/>
                  <a:pt x="878237" y="2027695"/>
                </a:cubicBezTo>
                <a:cubicBezTo>
                  <a:pt x="1105545" y="2195593"/>
                  <a:pt x="1472338" y="2502976"/>
                  <a:pt x="1606657" y="2229173"/>
                </a:cubicBezTo>
                <a:cubicBezTo>
                  <a:pt x="1740976" y="1955370"/>
                  <a:pt x="1738393" y="733586"/>
                  <a:pt x="1653152" y="369376"/>
                </a:cubicBezTo>
                <a:close/>
              </a:path>
            </a:pathLst>
          </a:custGeom>
          <a:noFill/>
          <a:ln w="25400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1" grpId="0" animBg="1"/>
      <p:bldP spid="21" grpId="0" animBg="1"/>
      <p:bldP spid="21" grpId="1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7171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172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17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17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175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7176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Accessible to large shape collections</a:t>
            </a:r>
          </a:p>
        </p:txBody>
      </p:sp>
      <p:sp>
        <p:nvSpPr>
          <p:cNvPr id="7177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461840" y="7017876"/>
            <a:ext cx="4546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Chairs from 3D warehouse</a:t>
            </a:r>
            <a:endParaRPr lang="en-US" sz="2800" dirty="0"/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61840" y="1905308"/>
            <a:ext cx="4329588" cy="479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1" name="Picture 1" descr="C:\Users\PeterHuang\Documents\Kinect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84144" y="5157936"/>
            <a:ext cx="4114800" cy="2743200"/>
          </a:xfrm>
          <a:prstGeom prst="rect">
            <a:avLst/>
          </a:prstGeom>
          <a:noFill/>
        </p:spPr>
      </p:pic>
      <p:pic>
        <p:nvPicPr>
          <p:cNvPr id="107522" name="Picture 2" descr="C:\Users\PeterHuang\Documents\kinect-at-home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90432" y="2572544"/>
            <a:ext cx="5303705" cy="2880320"/>
          </a:xfrm>
          <a:prstGeom prst="rect">
            <a:avLst/>
          </a:prstGeom>
          <a:noFill/>
        </p:spPr>
      </p:pic>
      <p:sp>
        <p:nvSpPr>
          <p:cNvPr id="14" name="Rectangle 13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4579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0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458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458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458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After a “spectral transform”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0283825" y="1204913"/>
            <a:ext cx="1943100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en-US" sz="23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Sidi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al 11]</a:t>
            </a:r>
          </a:p>
        </p:txBody>
      </p:sp>
      <p:pic>
        <p:nvPicPr>
          <p:cNvPr id="24586" name="Picture 3"/>
          <p:cNvPicPr>
            <a:picLocks noChangeAspect="1" noChangeArrowheads="1"/>
          </p:cNvPicPr>
          <p:nvPr/>
        </p:nvPicPr>
        <p:blipFill>
          <a:blip r:embed="rId6"/>
          <a:srcRect t="2611" b="4700"/>
          <a:stretch>
            <a:fillRect/>
          </a:stretch>
        </p:blipFill>
        <p:spPr bwMode="auto">
          <a:xfrm>
            <a:off x="1767980" y="1812875"/>
            <a:ext cx="9466262" cy="666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7" name="AutoShape 4"/>
          <p:cNvSpPr>
            <a:spLocks noChangeArrowheads="1"/>
          </p:cNvSpPr>
          <p:nvPr/>
        </p:nvSpPr>
        <p:spPr bwMode="auto">
          <a:xfrm>
            <a:off x="5897067" y="4851350"/>
            <a:ext cx="1244600" cy="715963"/>
          </a:xfrm>
          <a:prstGeom prst="rightArrow">
            <a:avLst>
              <a:gd name="adj1" fmla="val 50000"/>
              <a:gd name="adj2" fmla="val 43459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130046" tIns="65023" rIns="130046" bIns="65023" anchor="ctr"/>
          <a:lstStyle/>
          <a:p>
            <a:endParaRPr lang="en-US"/>
          </a:p>
        </p:txBody>
      </p:sp>
      <p:sp>
        <p:nvSpPr>
          <p:cNvPr id="24588" name="Line 5"/>
          <p:cNvSpPr>
            <a:spLocks noChangeShapeType="1"/>
          </p:cNvSpPr>
          <p:nvPr/>
        </p:nvSpPr>
        <p:spPr bwMode="auto">
          <a:xfrm flipV="1">
            <a:off x="2715717" y="5414913"/>
            <a:ext cx="415925" cy="1608137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4589" name="Line 6"/>
          <p:cNvSpPr>
            <a:spLocks noChangeShapeType="1"/>
          </p:cNvSpPr>
          <p:nvPr/>
        </p:nvSpPr>
        <p:spPr bwMode="auto">
          <a:xfrm flipV="1">
            <a:off x="4720730" y="6770638"/>
            <a:ext cx="36512" cy="234950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4590" name="Line 7"/>
          <p:cNvSpPr>
            <a:spLocks noChangeShapeType="1"/>
          </p:cNvSpPr>
          <p:nvPr/>
        </p:nvSpPr>
        <p:spPr bwMode="auto">
          <a:xfrm flipV="1">
            <a:off x="3763467" y="6626175"/>
            <a:ext cx="433388" cy="360363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4591" name="Line 8"/>
          <p:cNvSpPr>
            <a:spLocks noChangeShapeType="1"/>
          </p:cNvSpPr>
          <p:nvPr/>
        </p:nvSpPr>
        <p:spPr bwMode="auto">
          <a:xfrm flipV="1">
            <a:off x="5570042" y="6156275"/>
            <a:ext cx="180975" cy="849313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4592" name="Text Box 9"/>
          <p:cNvSpPr txBox="1">
            <a:spLocks noChangeArrowheads="1"/>
          </p:cNvSpPr>
          <p:nvPr/>
        </p:nvSpPr>
        <p:spPr bwMode="auto">
          <a:xfrm rot="10800000">
            <a:off x="1029792" y="3230513"/>
            <a:ext cx="785813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lIns="130046" tIns="65023" rIns="130046" bIns="65023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400"/>
              <a:t>Feature space</a:t>
            </a:r>
            <a:endParaRPr lang="en-CA" sz="3400"/>
          </a:p>
        </p:txBody>
      </p:sp>
      <p:sp>
        <p:nvSpPr>
          <p:cNvPr id="24593" name="Line 10"/>
          <p:cNvSpPr>
            <a:spLocks noChangeShapeType="1"/>
          </p:cNvSpPr>
          <p:nvPr/>
        </p:nvSpPr>
        <p:spPr bwMode="auto">
          <a:xfrm flipV="1">
            <a:off x="8549780" y="6445200"/>
            <a:ext cx="758825" cy="614363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4594" name="Line 11"/>
          <p:cNvSpPr>
            <a:spLocks noChangeShapeType="1"/>
          </p:cNvSpPr>
          <p:nvPr/>
        </p:nvSpPr>
        <p:spPr bwMode="auto">
          <a:xfrm flipV="1">
            <a:off x="9526092" y="6697613"/>
            <a:ext cx="234950" cy="361950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4595" name="Line 12"/>
          <p:cNvSpPr>
            <a:spLocks noChangeShapeType="1"/>
          </p:cNvSpPr>
          <p:nvPr/>
        </p:nvSpPr>
        <p:spPr bwMode="auto">
          <a:xfrm flipV="1">
            <a:off x="10356355" y="6372175"/>
            <a:ext cx="271462" cy="668338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4596" name="Line 13"/>
          <p:cNvSpPr>
            <a:spLocks noChangeShapeType="1"/>
          </p:cNvSpPr>
          <p:nvPr/>
        </p:nvSpPr>
        <p:spPr bwMode="auto">
          <a:xfrm flipV="1">
            <a:off x="7538542" y="6372175"/>
            <a:ext cx="1390650" cy="633413"/>
          </a:xfrm>
          <a:prstGeom prst="line">
            <a:avLst/>
          </a:prstGeom>
          <a:noFill/>
          <a:ln w="254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7178180" y="4494163"/>
            <a:ext cx="2852737" cy="2112962"/>
            <a:chOff x="3120" y="2104"/>
            <a:chExt cx="1264" cy="936"/>
          </a:xfrm>
        </p:grpSpPr>
        <p:sp>
          <p:nvSpPr>
            <p:cNvPr id="24599" name="Text Box 14"/>
            <p:cNvSpPr txBox="1">
              <a:spLocks noChangeArrowheads="1"/>
            </p:cNvSpPr>
            <p:nvPr/>
          </p:nvSpPr>
          <p:spPr bwMode="auto">
            <a:xfrm>
              <a:off x="3120" y="2104"/>
              <a:ext cx="1264" cy="504"/>
            </a:xfrm>
            <a:prstGeom prst="rect">
              <a:avLst/>
            </a:prstGeom>
            <a:solidFill>
              <a:srgbClr val="FFFF99"/>
            </a:solidFill>
            <a:ln w="38100">
              <a:solidFill>
                <a:srgbClr val="333399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400"/>
                <a:t>Two handles pulled closer</a:t>
              </a:r>
              <a:endParaRPr lang="en-CA" sz="3400"/>
            </a:p>
          </p:txBody>
        </p:sp>
        <p:sp>
          <p:nvSpPr>
            <p:cNvPr id="24600" name="Oval 15"/>
            <p:cNvSpPr>
              <a:spLocks noChangeArrowheads="1"/>
            </p:cNvSpPr>
            <p:nvPr/>
          </p:nvSpPr>
          <p:spPr bwMode="auto">
            <a:xfrm>
              <a:off x="3784" y="2824"/>
              <a:ext cx="496" cy="216"/>
            </a:xfrm>
            <a:prstGeom prst="ellipse">
              <a:avLst/>
            </a:prstGeom>
            <a:noFill/>
            <a:ln w="38100">
              <a:solidFill>
                <a:srgbClr val="003366"/>
              </a:solidFill>
              <a:prstDash val="dash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598" name="Line 17"/>
          <p:cNvSpPr>
            <a:spLocks noChangeShapeType="1"/>
          </p:cNvSpPr>
          <p:nvPr/>
        </p:nvSpPr>
        <p:spPr bwMode="auto">
          <a:xfrm>
            <a:off x="6419355" y="1676350"/>
            <a:ext cx="0" cy="3341688"/>
          </a:xfrm>
          <a:prstGeom prst="line">
            <a:avLst/>
          </a:prstGeom>
          <a:noFill/>
          <a:ln w="63500">
            <a:solidFill>
              <a:srgbClr val="003366"/>
            </a:solidFill>
            <a:round/>
            <a:headEnd/>
            <a:tailEnd type="triangle" w="med" len="med"/>
          </a:ln>
        </p:spPr>
        <p:txBody>
          <a:bodyPr wrap="none" lIns="130046" tIns="65023" rIns="130046" bIns="65023"/>
          <a:lstStyle/>
          <a:p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560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560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60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Algorithm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0246816" y="7685112"/>
            <a:ext cx="1943100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en-US" sz="23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Sidi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al 11]</a:t>
            </a:r>
          </a:p>
        </p:txBody>
      </p:sp>
      <p:pic>
        <p:nvPicPr>
          <p:cNvPr id="102403" name="Picture 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18224" y="1492424"/>
            <a:ext cx="2981325" cy="3286125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</p:spPr>
      </p:pic>
      <p:pic>
        <p:nvPicPr>
          <p:cNvPr id="102404" name="Picture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85776" y="1492424"/>
            <a:ext cx="3219450" cy="3276600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</p:spPr>
      </p:pic>
      <p:pic>
        <p:nvPicPr>
          <p:cNvPr id="102405" name="Picture 5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878664" y="1492424"/>
            <a:ext cx="2981325" cy="3286125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</p:spPr>
      </p:pic>
      <p:pic>
        <p:nvPicPr>
          <p:cNvPr id="102406" name="Picture 6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541960" y="5092824"/>
            <a:ext cx="3000375" cy="3286125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</p:spPr>
      </p:pic>
      <p:pic>
        <p:nvPicPr>
          <p:cNvPr id="102407" name="Picture 7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574408" y="5092824"/>
            <a:ext cx="2867025" cy="3276600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560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560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60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Sub-space clustering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10102800" y="7829128"/>
            <a:ext cx="1849605" cy="485259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en-US" sz="23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Hu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12]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784" y="1420416"/>
            <a:ext cx="5184576" cy="324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768" y="5020816"/>
            <a:ext cx="5328592" cy="3338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7" descr="C:\Users\Rui\Desktop\subspac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2560" y="1708448"/>
            <a:ext cx="3553346" cy="25873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7294488" y="4732784"/>
            <a:ext cx="51125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Features inspired from supervised learning </a:t>
            </a: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en-US" sz="3200" dirty="0" smtClean="0">
                <a:latin typeface="Myriad Pro" pitchFamily="34" charset="0"/>
              </a:rPr>
              <a:t>Kalogerakis</a:t>
            </a:r>
            <a:r>
              <a:rPr lang="en-US" sz="3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et al 10]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8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5663" y="1595438"/>
            <a:ext cx="8753475" cy="6562725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</p:spPr>
      </p:pic>
      <p:sp>
        <p:nvSpPr>
          <p:cNvPr id="2560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5603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4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560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560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560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Comparison – rand index</a:t>
            </a:r>
          </a:p>
        </p:txBody>
      </p:sp>
      <p:pic>
        <p:nvPicPr>
          <p:cNvPr id="103426" name="Picture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10112" y="1780456"/>
            <a:ext cx="1019175" cy="504825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</p:spPr>
      </p:pic>
      <p:pic>
        <p:nvPicPr>
          <p:cNvPr id="103427" name="Picture 3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870552" y="1780456"/>
            <a:ext cx="981075" cy="485775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</p:spPr>
      </p:pic>
      <p:sp>
        <p:nvSpPr>
          <p:cNvPr id="19" name="Rectangle 18"/>
          <p:cNvSpPr/>
          <p:nvPr/>
        </p:nvSpPr>
        <p:spPr>
          <a:xfrm>
            <a:off x="5043545" y="1780456"/>
            <a:ext cx="24669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 smtClean="0"/>
              <a:t>Hu</a:t>
            </a:r>
            <a:r>
              <a:rPr lang="en-US" sz="2400" dirty="0" smtClean="0"/>
              <a:t> et al 12</a:t>
            </a:r>
            <a:endParaRPr lang="en-US" sz="2400" dirty="0"/>
          </a:p>
        </p:txBody>
      </p:sp>
      <p:sp>
        <p:nvSpPr>
          <p:cNvPr id="20" name="Rectangle 19"/>
          <p:cNvSpPr/>
          <p:nvPr/>
        </p:nvSpPr>
        <p:spPr>
          <a:xfrm>
            <a:off x="8806656" y="1780456"/>
            <a:ext cx="17712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err="1" smtClean="0"/>
              <a:t>Sidi</a:t>
            </a:r>
            <a:r>
              <a:rPr lang="en-US" sz="2400" dirty="0" smtClean="0"/>
              <a:t> et al 11</a:t>
            </a:r>
            <a:endParaRPr lang="en-US" sz="2400" dirty="0"/>
          </a:p>
        </p:txBody>
      </p:sp>
      <p:sp>
        <p:nvSpPr>
          <p:cNvPr id="14" name="Rectangle 13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126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26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26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27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127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Joint shape segmentation</a:t>
            </a:r>
          </a:p>
        </p:txBody>
      </p:sp>
      <p:sp>
        <p:nvSpPr>
          <p:cNvPr id="11273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grpSp>
        <p:nvGrpSpPr>
          <p:cNvPr id="11274" name="Group 19"/>
          <p:cNvGrpSpPr>
            <a:grpSpLocks noChangeAspect="1"/>
          </p:cNvGrpSpPr>
          <p:nvPr/>
        </p:nvGrpSpPr>
        <p:grpSpPr bwMode="auto">
          <a:xfrm>
            <a:off x="457200" y="1349375"/>
            <a:ext cx="12344400" cy="6727825"/>
            <a:chOff x="457200" y="1306499"/>
            <a:chExt cx="8229600" cy="4484701"/>
          </a:xfrm>
        </p:grpSpPr>
        <p:sp>
          <p:nvSpPr>
            <p:cNvPr id="11276" name="Rectangle 14"/>
            <p:cNvSpPr>
              <a:spLocks noChangeArrowheads="1"/>
            </p:cNvSpPr>
            <p:nvPr/>
          </p:nvSpPr>
          <p:spPr bwMode="auto">
            <a:xfrm>
              <a:off x="489333" y="1306499"/>
              <a:ext cx="5150128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3600" dirty="0"/>
                <a:t>Structural similarity of segmentations</a:t>
              </a:r>
            </a:p>
          </p:txBody>
        </p:sp>
        <p:sp>
          <p:nvSpPr>
            <p:cNvPr id="16" name="Content Placeholder 1"/>
            <p:cNvSpPr txBox="1">
              <a:spLocks/>
            </p:cNvSpPr>
            <p:nvPr/>
          </p:nvSpPr>
          <p:spPr>
            <a:xfrm>
              <a:off x="457200" y="1798568"/>
              <a:ext cx="8229600" cy="3992632"/>
            </a:xfrm>
            <a:prstGeom prst="rect">
              <a:avLst/>
            </a:prstGeom>
          </p:spPr>
          <p:txBody>
            <a:bodyPr>
              <a:normAutofit/>
            </a:bodyPr>
            <a:lstStyle/>
            <a:p>
              <a:pPr marL="342900" indent="-342900" eaLnBrk="1" fontAlgn="auto" hangingPunct="1">
                <a:spcBef>
                  <a:spcPct val="20000"/>
                </a:spcBef>
                <a:spcAft>
                  <a:spcPts val="0"/>
                </a:spcAft>
                <a:buFont typeface="Arial" pitchFamily="34" charset="0"/>
                <a:buChar char="•"/>
                <a:defRPr/>
              </a:pPr>
              <a:r>
                <a:rPr lang="en-US" sz="3600" dirty="0">
                  <a:solidFill>
                    <a:schemeClr val="tx1"/>
                  </a:solidFill>
                  <a:latin typeface="+mn-lt"/>
                  <a:ea typeface="+mn-ea"/>
                </a:rPr>
                <a:t>Low saliency</a:t>
              </a:r>
            </a:p>
          </p:txBody>
        </p:sp>
        <p:pic>
          <p:nvPicPr>
            <p:cNvPr id="11278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97280" y="3230880"/>
              <a:ext cx="2393156" cy="248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9" name="Picture 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486400" y="3230880"/>
              <a:ext cx="2371725" cy="2486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80" name="Rectangle 18"/>
            <p:cNvSpPr>
              <a:spLocks noChangeArrowheads="1"/>
            </p:cNvSpPr>
            <p:nvPr/>
          </p:nvSpPr>
          <p:spPr bwMode="auto">
            <a:xfrm>
              <a:off x="762000" y="2391701"/>
              <a:ext cx="3017065" cy="348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/>
                <a:t>Single shape segmentation</a:t>
              </a:r>
              <a:endParaRPr lang="en-US" sz="2800">
                <a:solidFill>
                  <a:srgbClr val="0000FF"/>
                </a:solidFill>
              </a:endParaRPr>
            </a:p>
          </p:txBody>
        </p:sp>
      </p:grpSp>
      <p:sp>
        <p:nvSpPr>
          <p:cNvPr id="11275" name="Rectangle 20"/>
          <p:cNvSpPr>
            <a:spLocks noChangeArrowheads="1"/>
          </p:cNvSpPr>
          <p:nvPr/>
        </p:nvSpPr>
        <p:spPr bwMode="auto">
          <a:xfrm>
            <a:off x="8401050" y="2978150"/>
            <a:ext cx="292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Co-segmentation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886950" y="1276350"/>
            <a:ext cx="2317750" cy="485775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11]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2291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92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9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229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2295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296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Unsupervised co-segmentation</a:t>
            </a:r>
          </a:p>
        </p:txBody>
      </p:sp>
      <p:sp>
        <p:nvSpPr>
          <p:cNvPr id="12297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sp>
        <p:nvSpPr>
          <p:cNvPr id="12298" name="Rectangle 14"/>
          <p:cNvSpPr>
            <a:spLocks noChangeArrowheads="1"/>
          </p:cNvSpPr>
          <p:nvPr/>
        </p:nvSpPr>
        <p:spPr bwMode="auto">
          <a:xfrm>
            <a:off x="504825" y="1349375"/>
            <a:ext cx="77263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/>
              <a:t>Structural similarity of segmentations</a:t>
            </a:r>
          </a:p>
        </p:txBody>
      </p:sp>
      <p:sp>
        <p:nvSpPr>
          <p:cNvPr id="16" name="Content Placeholder 1"/>
          <p:cNvSpPr txBox="1">
            <a:spLocks/>
          </p:cNvSpPr>
          <p:nvPr/>
        </p:nvSpPr>
        <p:spPr>
          <a:xfrm>
            <a:off x="457200" y="2087563"/>
            <a:ext cx="12344400" cy="59896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dirty="0">
                <a:solidFill>
                  <a:schemeClr val="tx1"/>
                </a:solidFill>
                <a:latin typeface="+mn-lt"/>
                <a:ea typeface="+mn-ea"/>
              </a:rPr>
              <a:t>Extraneous geometric clues</a:t>
            </a:r>
          </a:p>
        </p:txBody>
      </p:sp>
      <p:sp>
        <p:nvSpPr>
          <p:cNvPr id="12300" name="Rectangle 18"/>
          <p:cNvSpPr>
            <a:spLocks noChangeArrowheads="1"/>
          </p:cNvSpPr>
          <p:nvPr/>
        </p:nvSpPr>
        <p:spPr bwMode="auto">
          <a:xfrm>
            <a:off x="914400" y="2978150"/>
            <a:ext cx="4525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Single shape segmentation</a:t>
            </a:r>
            <a:endParaRPr lang="en-US" sz="2800">
              <a:solidFill>
                <a:srgbClr val="0000FF"/>
              </a:solidFill>
            </a:endParaRPr>
          </a:p>
        </p:txBody>
      </p:sp>
      <p:sp>
        <p:nvSpPr>
          <p:cNvPr id="12301" name="Rectangle 20"/>
          <p:cNvSpPr>
            <a:spLocks noChangeArrowheads="1"/>
          </p:cNvSpPr>
          <p:nvPr/>
        </p:nvSpPr>
        <p:spPr bwMode="auto">
          <a:xfrm>
            <a:off x="8401050" y="2978150"/>
            <a:ext cx="29257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Co-segmentation</a:t>
            </a:r>
          </a:p>
        </p:txBody>
      </p:sp>
      <p:grpSp>
        <p:nvGrpSpPr>
          <p:cNvPr id="12302" name="Group 46"/>
          <p:cNvGrpSpPr>
            <a:grpSpLocks noChangeAspect="1"/>
          </p:cNvGrpSpPr>
          <p:nvPr/>
        </p:nvGrpSpPr>
        <p:grpSpPr bwMode="auto">
          <a:xfrm>
            <a:off x="1173163" y="3868738"/>
            <a:ext cx="10793412" cy="3797300"/>
            <a:chOff x="813816" y="3291840"/>
            <a:chExt cx="7195185" cy="2531745"/>
          </a:xfrm>
        </p:grpSpPr>
        <p:grpSp>
          <p:nvGrpSpPr>
            <p:cNvPr id="12303" name="Group 19"/>
            <p:cNvGrpSpPr>
              <a:grpSpLocks/>
            </p:cNvGrpSpPr>
            <p:nvPr/>
          </p:nvGrpSpPr>
          <p:grpSpPr bwMode="auto">
            <a:xfrm>
              <a:off x="2377440" y="3291840"/>
              <a:ext cx="1242441" cy="2531745"/>
              <a:chOff x="2377440" y="3291840"/>
              <a:chExt cx="1242441" cy="2531745"/>
            </a:xfrm>
          </p:grpSpPr>
          <p:pic>
            <p:nvPicPr>
              <p:cNvPr id="12325" name="Picture 13" descr="C:\Users\Peter\Documents\MATLAB\Temp1\5_rc.png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2377440" y="3291840"/>
                <a:ext cx="1120140" cy="564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26" name="Picture 10" descr="C:\Users\Peter\Documents\MATLAB\Temp1\3_rc.png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2395728" y="5394960"/>
                <a:ext cx="1188720" cy="428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27" name="Picture 14" descr="C:\Users\Peter\Documents\MATLAB\Temp1\8_rc.png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2468880" y="4023360"/>
                <a:ext cx="1151001" cy="4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28" name="Picture 18" descr="C:\Users\Peter\Documents\MATLAB\Temp1\16_rc.png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2651760" y="4754880"/>
                <a:ext cx="956596" cy="5416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2304" name="Group 25"/>
            <p:cNvGrpSpPr>
              <a:grpSpLocks/>
            </p:cNvGrpSpPr>
            <p:nvPr/>
          </p:nvGrpSpPr>
          <p:grpSpPr bwMode="auto">
            <a:xfrm>
              <a:off x="6766560" y="3291840"/>
              <a:ext cx="1242441" cy="2531745"/>
              <a:chOff x="6766560" y="3291840"/>
              <a:chExt cx="1242441" cy="2531745"/>
            </a:xfrm>
          </p:grpSpPr>
          <p:pic>
            <p:nvPicPr>
              <p:cNvPr id="12321" name="Picture 12" descr="C:\Users\Peter\Documents\MATLAB\Temp1\5.png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6766560" y="3291840"/>
                <a:ext cx="1120140" cy="5643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22" name="Picture 11" descr="C:\Users\Peter\Documents\MATLAB\Temp1\3.png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6784848" y="5394960"/>
                <a:ext cx="1188720" cy="4286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23" name="Picture 15" descr="C:\Users\Peter\Documents\MATLAB\Temp1\8.png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6858000" y="4023360"/>
                <a:ext cx="1151001" cy="4766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24" name="Picture 19" descr="C:\Users\Peter\Documents\MATLAB\Temp1\16.png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7040880" y="4754880"/>
                <a:ext cx="956596" cy="5416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2305" name="Picture 4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822960" y="3383280"/>
              <a:ext cx="1047750" cy="104775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2306" name="Picture 6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822960" y="4663440"/>
              <a:ext cx="1047750" cy="104775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3" name="Rectangle 32"/>
            <p:cNvSpPr/>
            <p:nvPr/>
          </p:nvSpPr>
          <p:spPr>
            <a:xfrm>
              <a:off x="2523982" y="3483414"/>
              <a:ext cx="228587" cy="22861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523982" y="5540986"/>
              <a:ext cx="228587" cy="22861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pic>
          <p:nvPicPr>
            <p:cNvPr id="12309" name="Picture 5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5212080" y="3383280"/>
              <a:ext cx="1047750" cy="104775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2310" name="Picture 7"/>
            <p:cNvPicPr>
              <a:picLocks noChangeAspect="1"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5212080" y="4663440"/>
              <a:ext cx="1047750" cy="104775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7" name="Rectangle 36"/>
            <p:cNvSpPr/>
            <p:nvPr/>
          </p:nvSpPr>
          <p:spPr>
            <a:xfrm>
              <a:off x="6912632" y="3483414"/>
              <a:ext cx="228587" cy="22861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6912632" y="5540986"/>
              <a:ext cx="228587" cy="22861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cxnSp>
          <p:nvCxnSpPr>
            <p:cNvPr id="39" name="Straight Connector 38"/>
            <p:cNvCxnSpPr/>
            <p:nvPr/>
          </p:nvCxnSpPr>
          <p:spPr>
            <a:xfrm rot="21540000">
              <a:off x="1883728" y="3372280"/>
              <a:ext cx="868841" cy="118543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1874204" y="3712033"/>
              <a:ext cx="878365" cy="72290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21540000">
              <a:off x="6272378" y="3372280"/>
              <a:ext cx="868840" cy="118543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V="1">
              <a:off x="6263912" y="3712033"/>
              <a:ext cx="877306" cy="72290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>
              <a:off x="1883728" y="4654029"/>
              <a:ext cx="868841" cy="88695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813816" y="5714567"/>
              <a:ext cx="1710166" cy="5503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>
              <a:off x="5202466" y="5714567"/>
              <a:ext cx="1710166" cy="55038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6272378" y="4654029"/>
              <a:ext cx="868840" cy="88695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TextBox 46"/>
          <p:cNvSpPr txBox="1"/>
          <p:nvPr/>
        </p:nvSpPr>
        <p:spPr>
          <a:xfrm>
            <a:off x="9886950" y="1276350"/>
            <a:ext cx="2317750" cy="485775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11]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3315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316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319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2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Unsupervised co-segmentation</a:t>
            </a:r>
          </a:p>
        </p:txBody>
      </p:sp>
      <p:sp>
        <p:nvSpPr>
          <p:cNvPr id="13321" name="Rectangle 14"/>
          <p:cNvSpPr>
            <a:spLocks noChangeArrowheads="1"/>
          </p:cNvSpPr>
          <p:nvPr/>
        </p:nvSpPr>
        <p:spPr bwMode="auto">
          <a:xfrm>
            <a:off x="7897813" y="2978150"/>
            <a:ext cx="29257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Co-segmentation</a:t>
            </a:r>
          </a:p>
        </p:txBody>
      </p:sp>
      <p:sp>
        <p:nvSpPr>
          <p:cNvPr id="13322" name="Content Placeholder 1"/>
          <p:cNvSpPr txBox="1">
            <a:spLocks/>
          </p:cNvSpPr>
          <p:nvPr/>
        </p:nvSpPr>
        <p:spPr bwMode="auto">
          <a:xfrm>
            <a:off x="457200" y="2087563"/>
            <a:ext cx="12344400" cy="598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3600">
                <a:solidFill>
                  <a:schemeClr val="tx1"/>
                </a:solidFill>
              </a:rPr>
              <a:t>Articulated structures</a:t>
            </a:r>
          </a:p>
        </p:txBody>
      </p:sp>
      <p:sp>
        <p:nvSpPr>
          <p:cNvPr id="13323" name="Rectangle 19"/>
          <p:cNvSpPr>
            <a:spLocks noChangeArrowheads="1"/>
          </p:cNvSpPr>
          <p:nvPr/>
        </p:nvSpPr>
        <p:spPr bwMode="auto">
          <a:xfrm>
            <a:off x="914400" y="2978150"/>
            <a:ext cx="4525963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Single shape segmentation</a:t>
            </a:r>
            <a:endParaRPr lang="en-US" sz="2800">
              <a:solidFill>
                <a:srgbClr val="0000FF"/>
              </a:solidFill>
            </a:endParaRPr>
          </a:p>
        </p:txBody>
      </p:sp>
      <p:grpSp>
        <p:nvGrpSpPr>
          <p:cNvPr id="13324" name="Group 47"/>
          <p:cNvGrpSpPr>
            <a:grpSpLocks noChangeAspect="1"/>
          </p:cNvGrpSpPr>
          <p:nvPr/>
        </p:nvGrpSpPr>
        <p:grpSpPr bwMode="auto">
          <a:xfrm>
            <a:off x="788988" y="3779838"/>
            <a:ext cx="11545887" cy="3976687"/>
            <a:chOff x="640080" y="3337560"/>
            <a:chExt cx="7697384" cy="2651760"/>
          </a:xfrm>
        </p:grpSpPr>
        <p:pic>
          <p:nvPicPr>
            <p:cNvPr id="13326" name="Picture 15" descr="C:\Users\Peter\Documents\MATLAB\Temp\12_rc.png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920240" y="3337560"/>
              <a:ext cx="1083196" cy="1188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7" name="Picture 11" descr="C:\Users\Peter\Documents\MATLAB\Temp\10_rc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103120" y="4709160"/>
              <a:ext cx="676951" cy="1234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8" name="Picture 12" descr="C:\Users\Peter\Documents\MATLAB\Temp\2_rc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108960" y="3337560"/>
              <a:ext cx="644861" cy="1188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9" name="Picture 17" descr="C:\Users\Peter\Documents\MATLAB\Temp\14_rc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971800" y="4709160"/>
              <a:ext cx="976544" cy="128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30" name="Picture 14" descr="C:\Users\Peter\Documents\MATLAB\Temp\12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309360" y="3337560"/>
              <a:ext cx="1082294" cy="1188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31" name="Picture 25" descr="C:\Users\Peter\Documents\MATLAB\Temp\10.png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6492240" y="4709160"/>
              <a:ext cx="676951" cy="12344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32" name="Picture 2" descr="C:\Users\Peter\Documents\MATLAB\Fig2\patches_2.png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7498080" y="3337560"/>
              <a:ext cx="644861" cy="1188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33" name="Picture 16" descr="C:\Users\Peter\Documents\MATLAB\Temp\14.png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7360920" y="4709160"/>
              <a:ext cx="976544" cy="12801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334" name="Group 28"/>
            <p:cNvGrpSpPr>
              <a:grpSpLocks/>
            </p:cNvGrpSpPr>
            <p:nvPr/>
          </p:nvGrpSpPr>
          <p:grpSpPr bwMode="auto">
            <a:xfrm>
              <a:off x="640080" y="3374136"/>
              <a:ext cx="6211824" cy="2432304"/>
              <a:chOff x="640080" y="3374136"/>
              <a:chExt cx="6211824" cy="2432304"/>
            </a:xfrm>
          </p:grpSpPr>
          <p:grpSp>
            <p:nvGrpSpPr>
              <p:cNvPr id="13335" name="Group 44"/>
              <p:cNvGrpSpPr>
                <a:grpSpLocks/>
              </p:cNvGrpSpPr>
              <p:nvPr/>
            </p:nvGrpSpPr>
            <p:grpSpPr bwMode="auto">
              <a:xfrm>
                <a:off x="5029200" y="3374136"/>
                <a:ext cx="1822704" cy="2432304"/>
                <a:chOff x="5029200" y="3374136"/>
                <a:chExt cx="1822704" cy="2432304"/>
              </a:xfrm>
            </p:grpSpPr>
            <p:pic>
              <p:nvPicPr>
                <p:cNvPr id="13345" name="Picture 4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5029200" y="4754880"/>
                  <a:ext cx="1051560" cy="105156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</p:pic>
            <p:pic>
              <p:nvPicPr>
                <p:cNvPr id="13346" name="Picture 6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>
                  <a:off x="5029200" y="3383280"/>
                  <a:ext cx="1051560" cy="105156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</p:pic>
            <p:sp>
              <p:nvSpPr>
                <p:cNvPr id="42" name="Rectangle 41"/>
                <p:cNvSpPr>
                  <a:spLocks noChangeAspect="1"/>
                </p:cNvSpPr>
                <p:nvPr/>
              </p:nvSpPr>
              <p:spPr>
                <a:xfrm>
                  <a:off x="6705488" y="4114563"/>
                  <a:ext cx="146052" cy="147143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43" name="Rectangle 42"/>
                <p:cNvSpPr>
                  <a:spLocks noChangeAspect="1"/>
                </p:cNvSpPr>
                <p:nvPr/>
              </p:nvSpPr>
              <p:spPr>
                <a:xfrm>
                  <a:off x="6537210" y="5092697"/>
                  <a:ext cx="147110" cy="147143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44" name="Straight Connector 43"/>
                <p:cNvCxnSpPr/>
                <p:nvPr/>
              </p:nvCxnSpPr>
              <p:spPr>
                <a:xfrm>
                  <a:off x="6099053" y="4745481"/>
                  <a:ext cx="593734" cy="3567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Straight Connector 44"/>
                <p:cNvCxnSpPr/>
                <p:nvPr/>
              </p:nvCxnSpPr>
              <p:spPr>
                <a:xfrm flipV="1">
                  <a:off x="6099053" y="5239840"/>
                  <a:ext cx="585268" cy="56634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Straight Connector 45"/>
                <p:cNvCxnSpPr/>
                <p:nvPr/>
              </p:nvCxnSpPr>
              <p:spPr>
                <a:xfrm>
                  <a:off x="6095878" y="3374610"/>
                  <a:ext cx="749312" cy="73995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Straight Connector 46"/>
                <p:cNvCxnSpPr/>
                <p:nvPr/>
              </p:nvCxnSpPr>
              <p:spPr>
                <a:xfrm flipV="1">
                  <a:off x="6095878" y="4270175"/>
                  <a:ext cx="749312" cy="16514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336" name="Group 43"/>
              <p:cNvGrpSpPr>
                <a:grpSpLocks/>
              </p:cNvGrpSpPr>
              <p:nvPr/>
            </p:nvGrpSpPr>
            <p:grpSpPr bwMode="auto">
              <a:xfrm>
                <a:off x="640080" y="3374136"/>
                <a:ext cx="1819656" cy="2432304"/>
                <a:chOff x="640080" y="3374136"/>
                <a:chExt cx="1819656" cy="2432304"/>
              </a:xfrm>
            </p:grpSpPr>
            <p:pic>
              <p:nvPicPr>
                <p:cNvPr id="13337" name="Picture 5"/>
                <p:cNvPicPr>
                  <a:picLocks noChangeAspect="1" noChangeArrowheads="1"/>
                </p:cNvPicPr>
                <p:nvPr/>
              </p:nvPicPr>
              <p:blipFill>
                <a:blip r:embed="rId16"/>
                <a:srcRect/>
                <a:stretch>
                  <a:fillRect/>
                </a:stretch>
              </p:blipFill>
              <p:spPr bwMode="auto">
                <a:xfrm>
                  <a:off x="640080" y="4754880"/>
                  <a:ext cx="1051560" cy="105156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</p:pic>
            <p:pic>
              <p:nvPicPr>
                <p:cNvPr id="13338" name="Picture 7"/>
                <p:cNvPicPr>
                  <a:picLocks noChangeAspect="1" noChangeArrowheads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>
                  <a:off x="640080" y="3383280"/>
                  <a:ext cx="1051560" cy="105156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34" name="Straight Connector 33"/>
                <p:cNvCxnSpPr/>
                <p:nvPr/>
              </p:nvCxnSpPr>
              <p:spPr>
                <a:xfrm>
                  <a:off x="1710072" y="3374610"/>
                  <a:ext cx="749312" cy="73995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5" name="Rectangle 34"/>
                <p:cNvSpPr>
                  <a:spLocks noChangeAspect="1"/>
                </p:cNvSpPr>
                <p:nvPr/>
              </p:nvSpPr>
              <p:spPr>
                <a:xfrm>
                  <a:off x="2313332" y="4114563"/>
                  <a:ext cx="146052" cy="147143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6" name="Straight Connector 35"/>
                <p:cNvCxnSpPr/>
                <p:nvPr/>
              </p:nvCxnSpPr>
              <p:spPr>
                <a:xfrm flipV="1">
                  <a:off x="1710072" y="4270175"/>
                  <a:ext cx="749312" cy="165140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Rectangle 36"/>
                <p:cNvSpPr>
                  <a:spLocks noChangeAspect="1"/>
                </p:cNvSpPr>
                <p:nvPr/>
              </p:nvSpPr>
              <p:spPr>
                <a:xfrm>
                  <a:off x="2148230" y="5092697"/>
                  <a:ext cx="147111" cy="147143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cxnSp>
              <p:nvCxnSpPr>
                <p:cNvPr id="38" name="Straight Connector 37"/>
                <p:cNvCxnSpPr/>
                <p:nvPr/>
              </p:nvCxnSpPr>
              <p:spPr>
                <a:xfrm>
                  <a:off x="1710072" y="4745481"/>
                  <a:ext cx="593735" cy="356743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Straight Connector 38"/>
                <p:cNvCxnSpPr/>
                <p:nvPr/>
              </p:nvCxnSpPr>
              <p:spPr>
                <a:xfrm flipV="1">
                  <a:off x="1710072" y="5239840"/>
                  <a:ext cx="585268" cy="566344"/>
                </a:xfrm>
                <a:prstGeom prst="line">
                  <a:avLst/>
                </a:prstGeom>
                <a:ln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3325" name="Rectangle 48"/>
          <p:cNvSpPr>
            <a:spLocks noChangeArrowheads="1"/>
          </p:cNvSpPr>
          <p:nvPr/>
        </p:nvSpPr>
        <p:spPr bwMode="auto">
          <a:xfrm>
            <a:off x="682625" y="1277938"/>
            <a:ext cx="49561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600"/>
              <a:t>Invariance of segments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886950" y="1276350"/>
            <a:ext cx="2317750" cy="485775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11]</a:t>
            </a:r>
          </a:p>
        </p:txBody>
      </p:sp>
      <p:sp>
        <p:nvSpPr>
          <p:cNvPr id="48" name="Rectangle 47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4339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40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4342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434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34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Joint-shape segmentation</a:t>
            </a:r>
          </a:p>
        </p:txBody>
      </p:sp>
      <p:sp>
        <p:nvSpPr>
          <p:cNvPr id="14345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4486176" y="3652664"/>
            <a:ext cx="4779962" cy="4006850"/>
            <a:chOff x="975442" y="3810000"/>
            <a:chExt cx="3360798" cy="2816629"/>
          </a:xfrm>
        </p:grpSpPr>
        <p:sp>
          <p:nvSpPr>
            <p:cNvPr id="15" name="Freeform 14"/>
            <p:cNvSpPr/>
            <p:nvPr/>
          </p:nvSpPr>
          <p:spPr>
            <a:xfrm>
              <a:off x="1066968" y="4675968"/>
              <a:ext cx="2285923" cy="242158"/>
            </a:xfrm>
            <a:custGeom>
              <a:avLst/>
              <a:gdLst>
                <a:gd name="connsiteX0" fmla="*/ 0 w 2078182"/>
                <a:gd name="connsiteY0" fmla="*/ 0 h 353291"/>
                <a:gd name="connsiteX1" fmla="*/ 1094509 w 2078182"/>
                <a:gd name="connsiteY1" fmla="*/ 332509 h 353291"/>
                <a:gd name="connsiteX2" fmla="*/ 2078182 w 2078182"/>
                <a:gd name="connsiteY2" fmla="*/ 124691 h 353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8182" h="353291">
                  <a:moveTo>
                    <a:pt x="0" y="0"/>
                  </a:moveTo>
                  <a:cubicBezTo>
                    <a:pt x="374072" y="155863"/>
                    <a:pt x="748145" y="311727"/>
                    <a:pt x="1094509" y="332509"/>
                  </a:cubicBezTo>
                  <a:cubicBezTo>
                    <a:pt x="1440873" y="353291"/>
                    <a:pt x="1759527" y="238991"/>
                    <a:pt x="2078182" y="124691"/>
                  </a:cubicBezTo>
                </a:path>
              </a:pathLst>
            </a:custGeom>
            <a:ln w="25400">
              <a:solidFill>
                <a:srgbClr val="FF99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14351" name="Group 16"/>
            <p:cNvGrpSpPr>
              <a:grpSpLocks/>
            </p:cNvGrpSpPr>
            <p:nvPr/>
          </p:nvGrpSpPr>
          <p:grpSpPr bwMode="auto">
            <a:xfrm>
              <a:off x="975442" y="3810000"/>
              <a:ext cx="3360798" cy="2816629"/>
              <a:chOff x="975442" y="3810000"/>
              <a:chExt cx="3360798" cy="2816629"/>
            </a:xfrm>
          </p:grpSpPr>
          <p:grpSp>
            <p:nvGrpSpPr>
              <p:cNvPr id="14352" name="Group 14"/>
              <p:cNvGrpSpPr>
                <a:grpSpLocks/>
              </p:cNvGrpSpPr>
              <p:nvPr/>
            </p:nvGrpSpPr>
            <p:grpSpPr bwMode="auto">
              <a:xfrm>
                <a:off x="975442" y="4066309"/>
                <a:ext cx="3360798" cy="2560320"/>
                <a:chOff x="2728042" y="3078480"/>
                <a:chExt cx="3360798" cy="2560320"/>
              </a:xfrm>
            </p:grpSpPr>
            <p:pic>
              <p:nvPicPr>
                <p:cNvPr id="14358" name="Picture 2" descr="C:\Users\Peter\Documents\MATLAB\Fig2\patches_2.png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4921800" y="3078480"/>
                  <a:ext cx="1167040" cy="25603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4359" name="Picture 4" descr="C:\Users\Peter\Documents\MATLAB\Fig2\patches_13.png"/>
                <p:cNvPicPr>
                  <a:picLocks noChangeAspect="1"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2728042" y="3078480"/>
                  <a:ext cx="974558" cy="21945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4353" name="Group 13"/>
              <p:cNvGrpSpPr>
                <a:grpSpLocks/>
              </p:cNvGrpSpPr>
              <p:nvPr/>
            </p:nvGrpSpPr>
            <p:grpSpPr bwMode="auto">
              <a:xfrm>
                <a:off x="1524000" y="3810000"/>
                <a:ext cx="2057400" cy="2692400"/>
                <a:chOff x="3276600" y="2822171"/>
                <a:chExt cx="2057400" cy="2692400"/>
              </a:xfrm>
            </p:grpSpPr>
            <p:sp>
              <p:nvSpPr>
                <p:cNvPr id="19" name="Freeform 18"/>
                <p:cNvSpPr/>
                <p:nvPr/>
              </p:nvSpPr>
              <p:spPr>
                <a:xfrm>
                  <a:off x="3504898" y="2822171"/>
                  <a:ext cx="1676493" cy="332550"/>
                </a:xfrm>
                <a:custGeom>
                  <a:avLst/>
                  <a:gdLst>
                    <a:gd name="connsiteX0" fmla="*/ 0 w 1537855"/>
                    <a:gd name="connsiteY0" fmla="*/ 339436 h 339436"/>
                    <a:gd name="connsiteX1" fmla="*/ 762000 w 1537855"/>
                    <a:gd name="connsiteY1" fmla="*/ 6927 h 339436"/>
                    <a:gd name="connsiteX2" fmla="*/ 1537855 w 1537855"/>
                    <a:gd name="connsiteY2" fmla="*/ 297873 h 339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37855" h="339436">
                      <a:moveTo>
                        <a:pt x="0" y="339436"/>
                      </a:moveTo>
                      <a:cubicBezTo>
                        <a:pt x="252845" y="176645"/>
                        <a:pt x="505691" y="13854"/>
                        <a:pt x="762000" y="6927"/>
                      </a:cubicBezTo>
                      <a:cubicBezTo>
                        <a:pt x="1018309" y="0"/>
                        <a:pt x="1278082" y="148936"/>
                        <a:pt x="1537855" y="297873"/>
                      </a:cubicBezTo>
                    </a:path>
                  </a:pathLst>
                </a:custGeom>
                <a:ln w="38100">
                  <a:solidFill>
                    <a:srgbClr val="00CC00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0" name="Freeform 19"/>
                <p:cNvSpPr/>
                <p:nvPr/>
              </p:nvSpPr>
              <p:spPr>
                <a:xfrm>
                  <a:off x="3276083" y="3459372"/>
                  <a:ext cx="2058224" cy="152884"/>
                </a:xfrm>
                <a:custGeom>
                  <a:avLst/>
                  <a:gdLst>
                    <a:gd name="connsiteX0" fmla="*/ 0 w 1884218"/>
                    <a:gd name="connsiteY0" fmla="*/ 71582 h 168564"/>
                    <a:gd name="connsiteX1" fmla="*/ 886691 w 1884218"/>
                    <a:gd name="connsiteY1" fmla="*/ 16164 h 168564"/>
                    <a:gd name="connsiteX2" fmla="*/ 1884218 w 1884218"/>
                    <a:gd name="connsiteY2" fmla="*/ 168564 h 168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4218" h="168564">
                      <a:moveTo>
                        <a:pt x="0" y="71582"/>
                      </a:moveTo>
                      <a:cubicBezTo>
                        <a:pt x="286327" y="35791"/>
                        <a:pt x="572655" y="0"/>
                        <a:pt x="886691" y="16164"/>
                      </a:cubicBezTo>
                      <a:cubicBezTo>
                        <a:pt x="1200727" y="32328"/>
                        <a:pt x="1542472" y="100446"/>
                        <a:pt x="1884218" y="168564"/>
                      </a:cubicBezTo>
                    </a:path>
                  </a:pathLst>
                </a:custGeom>
                <a:ln w="38100">
                  <a:solidFill>
                    <a:srgbClr val="FFFF00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1" name="Freeform 20"/>
                <p:cNvSpPr/>
                <p:nvPr/>
              </p:nvSpPr>
              <p:spPr>
                <a:xfrm>
                  <a:off x="3671208" y="4450325"/>
                  <a:ext cx="1358384" cy="254434"/>
                </a:xfrm>
                <a:custGeom>
                  <a:avLst/>
                  <a:gdLst>
                    <a:gd name="connsiteX0" fmla="*/ 0 w 1357745"/>
                    <a:gd name="connsiteY0" fmla="*/ 0 h 254000"/>
                    <a:gd name="connsiteX1" fmla="*/ 720436 w 1357745"/>
                    <a:gd name="connsiteY1" fmla="*/ 249382 h 254000"/>
                    <a:gd name="connsiteX2" fmla="*/ 1357745 w 1357745"/>
                    <a:gd name="connsiteY2" fmla="*/ 27709 h 25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57745" h="254000">
                      <a:moveTo>
                        <a:pt x="0" y="0"/>
                      </a:moveTo>
                      <a:cubicBezTo>
                        <a:pt x="247072" y="122382"/>
                        <a:pt x="494145" y="244764"/>
                        <a:pt x="720436" y="249382"/>
                      </a:cubicBezTo>
                      <a:cubicBezTo>
                        <a:pt x="946727" y="254000"/>
                        <a:pt x="1152236" y="140854"/>
                        <a:pt x="1357745" y="27709"/>
                      </a:cubicBezTo>
                    </a:path>
                  </a:pathLst>
                </a:custGeom>
                <a:ln w="38100">
                  <a:solidFill>
                    <a:srgbClr val="00B050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22" name="Freeform 21"/>
                <p:cNvSpPr/>
                <p:nvPr/>
              </p:nvSpPr>
              <p:spPr>
                <a:xfrm>
                  <a:off x="3421185" y="5198004"/>
                  <a:ext cx="1524693" cy="316927"/>
                </a:xfrm>
                <a:custGeom>
                  <a:avLst/>
                  <a:gdLst>
                    <a:gd name="connsiteX0" fmla="*/ 0 w 1524000"/>
                    <a:gd name="connsiteY0" fmla="*/ 0 h 316346"/>
                    <a:gd name="connsiteX1" fmla="*/ 720436 w 1524000"/>
                    <a:gd name="connsiteY1" fmla="*/ 290946 h 316346"/>
                    <a:gd name="connsiteX2" fmla="*/ 1524000 w 1524000"/>
                    <a:gd name="connsiteY2" fmla="*/ 152400 h 316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24000" h="316346">
                      <a:moveTo>
                        <a:pt x="0" y="0"/>
                      </a:moveTo>
                      <a:cubicBezTo>
                        <a:pt x="233218" y="132773"/>
                        <a:pt x="466436" y="265546"/>
                        <a:pt x="720436" y="290946"/>
                      </a:cubicBezTo>
                      <a:cubicBezTo>
                        <a:pt x="974436" y="316346"/>
                        <a:pt x="1249218" y="234373"/>
                        <a:pt x="1524000" y="152400"/>
                      </a:cubicBezTo>
                    </a:path>
                  </a:pathLst>
                </a:custGeom>
                <a:ln w="38100">
                  <a:solidFill>
                    <a:srgbClr val="FF66CC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974725" y="1660525"/>
            <a:ext cx="2544763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30046" tIns="65023" rIns="130046" bIns="65023">
            <a:spAutoFit/>
          </a:bodyPr>
          <a:lstStyle/>
          <a:p>
            <a:r>
              <a:rPr lang="en-US" sz="4000"/>
              <a:t>Objective:</a:t>
            </a:r>
          </a:p>
        </p:txBody>
      </p:sp>
      <p:pic>
        <p:nvPicPr>
          <p:cNvPr id="28" name="Picture 27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2705100" y="2600325"/>
            <a:ext cx="8429625" cy="59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TextBox 28"/>
          <p:cNvSpPr txBox="1"/>
          <p:nvPr/>
        </p:nvSpPr>
        <p:spPr>
          <a:xfrm>
            <a:off x="9886950" y="1276350"/>
            <a:ext cx="2317750" cy="485775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11]</a:t>
            </a:r>
          </a:p>
        </p:txBody>
      </p:sp>
      <p:sp>
        <p:nvSpPr>
          <p:cNvPr id="24" name="Rectangle 23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536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536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536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536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Segmentation Parameterization</a:t>
            </a: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4713288" y="1550988"/>
            <a:ext cx="2284412" cy="3238500"/>
            <a:chOff x="2667000" y="1463040"/>
            <a:chExt cx="1605915" cy="2277915"/>
          </a:xfrm>
        </p:grpSpPr>
        <p:pic>
          <p:nvPicPr>
            <p:cNvPr id="15414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667000" y="1463040"/>
              <a:ext cx="1605915" cy="1691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15" name="Rectangle 30"/>
            <p:cNvSpPr>
              <a:spLocks noChangeArrowheads="1"/>
            </p:cNvSpPr>
            <p:nvPr/>
          </p:nvSpPr>
          <p:spPr bwMode="auto">
            <a:xfrm>
              <a:off x="2836052" y="3124200"/>
              <a:ext cx="1335852" cy="616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700"/>
                <a:t>Shape Diameter</a:t>
              </a:r>
            </a:p>
            <a:p>
              <a:r>
                <a:rPr lang="en-US" sz="1700">
                  <a:solidFill>
                    <a:srgbClr val="0000FF"/>
                  </a:solidFill>
                </a:rPr>
                <a:t>[Shapira et al. 08]</a:t>
              </a:r>
            </a:p>
            <a:p>
              <a:endParaRPr lang="en-US" sz="1700"/>
            </a:p>
          </p:txBody>
        </p:sp>
      </p:grpSp>
      <p:grpSp>
        <p:nvGrpSpPr>
          <p:cNvPr id="3" name="Group 37"/>
          <p:cNvGrpSpPr>
            <a:grpSpLocks/>
          </p:cNvGrpSpPr>
          <p:nvPr/>
        </p:nvGrpSpPr>
        <p:grpSpPr bwMode="auto">
          <a:xfrm>
            <a:off x="1246188" y="4779963"/>
            <a:ext cx="2293937" cy="2978150"/>
            <a:chOff x="685800" y="3733800"/>
            <a:chExt cx="1613535" cy="2093971"/>
          </a:xfrm>
        </p:grpSpPr>
        <p:pic>
          <p:nvPicPr>
            <p:cNvPr id="15412" name="Picture 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85800" y="3733800"/>
              <a:ext cx="1613535" cy="17030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13" name="Rectangle 33"/>
            <p:cNvSpPr>
              <a:spLocks noChangeArrowheads="1"/>
            </p:cNvSpPr>
            <p:nvPr/>
          </p:nvSpPr>
          <p:spPr bwMode="auto">
            <a:xfrm>
              <a:off x="958215" y="5394960"/>
              <a:ext cx="1164487" cy="432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700"/>
                <a:t>Random Walks</a:t>
              </a:r>
            </a:p>
            <a:p>
              <a:r>
                <a:rPr lang="en-US" sz="1700">
                  <a:solidFill>
                    <a:srgbClr val="0000FF"/>
                  </a:solidFill>
                </a:rPr>
                <a:t>[Lai et al. 08]</a:t>
              </a:r>
            </a:p>
          </p:txBody>
        </p:sp>
      </p:grp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4735513" y="4779963"/>
            <a:ext cx="2370137" cy="3522662"/>
            <a:chOff x="2682240" y="3733801"/>
            <a:chExt cx="1666875" cy="2477098"/>
          </a:xfrm>
        </p:grpSpPr>
        <p:pic>
          <p:nvPicPr>
            <p:cNvPr id="15410" name="Picture 5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682240" y="3733801"/>
              <a:ext cx="1584960" cy="1674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411" name="Rectangle 36"/>
            <p:cNvSpPr>
              <a:spLocks noChangeArrowheads="1"/>
            </p:cNvSpPr>
            <p:nvPr/>
          </p:nvSpPr>
          <p:spPr bwMode="auto">
            <a:xfrm>
              <a:off x="2863239" y="5410199"/>
              <a:ext cx="1485876" cy="800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700"/>
                <a:t>Normalized Cuts</a:t>
              </a:r>
            </a:p>
            <a:p>
              <a:r>
                <a:rPr lang="en-US" sz="1700">
                  <a:solidFill>
                    <a:srgbClr val="0000FF"/>
                  </a:solidFill>
                </a:rPr>
                <a:t>[Golovinskiy and </a:t>
              </a:r>
            </a:p>
            <a:p>
              <a:r>
                <a:rPr lang="en-US" sz="1700">
                  <a:solidFill>
                    <a:srgbClr val="0000FF"/>
                  </a:solidFill>
                </a:rPr>
                <a:t>Funkhouser 08]</a:t>
              </a:r>
            </a:p>
            <a:p>
              <a:endParaRPr lang="en-US" sz="1700"/>
            </a:p>
          </p:txBody>
        </p:sp>
      </p:grpSp>
      <p:pic>
        <p:nvPicPr>
          <p:cNvPr id="15372" name="Picture 7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250950" y="1531938"/>
            <a:ext cx="227012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22"/>
          <p:cNvGrpSpPr>
            <a:grpSpLocks/>
          </p:cNvGrpSpPr>
          <p:nvPr/>
        </p:nvGrpSpPr>
        <p:grpSpPr bwMode="auto">
          <a:xfrm>
            <a:off x="8059738" y="1870472"/>
            <a:ext cx="4032250" cy="2628900"/>
            <a:chOff x="5699760" y="1447800"/>
            <a:chExt cx="2834640" cy="1849066"/>
          </a:xfrm>
        </p:grpSpPr>
        <p:grpSp>
          <p:nvGrpSpPr>
            <p:cNvPr id="15405" name="Group 34"/>
            <p:cNvGrpSpPr>
              <a:grpSpLocks/>
            </p:cNvGrpSpPr>
            <p:nvPr/>
          </p:nvGrpSpPr>
          <p:grpSpPr bwMode="auto">
            <a:xfrm>
              <a:off x="5699760" y="1447800"/>
              <a:ext cx="2834640" cy="1564005"/>
              <a:chOff x="5699760" y="1447800"/>
              <a:chExt cx="2834640" cy="1564005"/>
            </a:xfrm>
          </p:grpSpPr>
          <p:pic>
            <p:nvPicPr>
              <p:cNvPr id="15407" name="Picture 2" descr="C:\Users\PeterHuang\Documents\Pictures\segmentation_2.png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5699760" y="1447800"/>
                <a:ext cx="1371600" cy="14390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8" name="Picture 3" descr="C:\Users\PeterHuang\Documents\Pictures\segmentation_1.png"/>
              <p:cNvPicPr>
                <a:picLocks noChangeAspect="1"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7162800" y="1447800"/>
                <a:ext cx="1371600" cy="1439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409" name="Picture 9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7010400" y="2971800"/>
                <a:ext cx="232029" cy="400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5406" name="Rectangle 40"/>
            <p:cNvSpPr>
              <a:spLocks noChangeArrowheads="1"/>
            </p:cNvSpPr>
            <p:nvPr/>
          </p:nvSpPr>
          <p:spPr bwMode="auto">
            <a:xfrm>
              <a:off x="6553200" y="3048000"/>
              <a:ext cx="1350506" cy="248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700"/>
                <a:t>Randomized Cuts</a:t>
              </a:r>
            </a:p>
          </p:txBody>
        </p:sp>
      </p:grpSp>
      <p:grpSp>
        <p:nvGrpSpPr>
          <p:cNvPr id="7" name="Group 74"/>
          <p:cNvGrpSpPr>
            <a:grpSpLocks/>
          </p:cNvGrpSpPr>
          <p:nvPr/>
        </p:nvGrpSpPr>
        <p:grpSpPr bwMode="auto">
          <a:xfrm>
            <a:off x="8213725" y="4578747"/>
            <a:ext cx="3660775" cy="3754437"/>
            <a:chOff x="5807869" y="3276600"/>
            <a:chExt cx="2574131" cy="2638867"/>
          </a:xfrm>
        </p:grpSpPr>
        <p:sp>
          <p:nvSpPr>
            <p:cNvPr id="46" name="Right Arrow 45"/>
            <p:cNvSpPr/>
            <p:nvPr/>
          </p:nvSpPr>
          <p:spPr>
            <a:xfrm rot="5400000">
              <a:off x="7010704" y="3353016"/>
              <a:ext cx="228739" cy="7590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15377" name="Group 46"/>
            <p:cNvGrpSpPr>
              <a:grpSpLocks/>
            </p:cNvGrpSpPr>
            <p:nvPr/>
          </p:nvGrpSpPr>
          <p:grpSpPr bwMode="auto">
            <a:xfrm>
              <a:off x="5807869" y="3605689"/>
              <a:ext cx="2574131" cy="2309778"/>
              <a:chOff x="5807869" y="3605689"/>
              <a:chExt cx="2574131" cy="2309778"/>
            </a:xfrm>
          </p:grpSpPr>
          <p:grpSp>
            <p:nvGrpSpPr>
              <p:cNvPr id="15378" name="Group 33"/>
              <p:cNvGrpSpPr>
                <a:grpSpLocks/>
              </p:cNvGrpSpPr>
              <p:nvPr/>
            </p:nvGrpSpPr>
            <p:grpSpPr bwMode="auto">
              <a:xfrm>
                <a:off x="5807869" y="3605689"/>
                <a:ext cx="2574131" cy="2033111"/>
                <a:chOff x="5876925" y="3417094"/>
                <a:chExt cx="2574131" cy="2033111"/>
              </a:xfrm>
            </p:grpSpPr>
            <p:pic>
              <p:nvPicPr>
                <p:cNvPr id="15380" name="Picture 6" descr="C:\Users\PeterHuang\Documents\posters\segment01.png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6019800" y="5017294"/>
                  <a:ext cx="161925" cy="2405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81" name="Picture 7" descr="C:\Users\PeterHuang\Documents\posters\segment02.png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7434262" y="5017295"/>
                  <a:ext cx="109538" cy="1666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82" name="Picture 8" descr="C:\Users\PeterHuang\Documents\posters\segment03.png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>
                  <a:off x="6017419" y="4864894"/>
                  <a:ext cx="459581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83" name="Picture 9" descr="C:\Users\PeterHuang\Documents\posters\segment04.png"/>
                <p:cNvPicPr>
                  <a:picLocks noChangeAspect="1" noChangeArrowheads="1"/>
                </p:cNvPicPr>
                <p:nvPr/>
              </p:nvPicPr>
              <p:blipFill>
                <a:blip r:embed="rId16"/>
                <a:srcRect/>
                <a:stretch>
                  <a:fillRect/>
                </a:stretch>
              </p:blipFill>
              <p:spPr bwMode="auto">
                <a:xfrm>
                  <a:off x="6618352" y="4864894"/>
                  <a:ext cx="459581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84" name="Picture 10" descr="C:\Users\PeterHuang\Documents\posters\segment05.png"/>
                <p:cNvPicPr>
                  <a:picLocks noChangeAspect="1" noChangeArrowheads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>
                  <a:off x="5876925" y="3417094"/>
                  <a:ext cx="600075" cy="5691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85" name="Picture 11" descr="C:\Users\PeterHuang\Documents\posters\segment06.png"/>
                <p:cNvPicPr>
                  <a:picLocks noChangeAspect="1" noChangeArrowheads="1"/>
                </p:cNvPicPr>
                <p:nvPr/>
              </p:nvPicPr>
              <p:blipFill>
                <a:blip r:embed="rId18"/>
                <a:srcRect/>
                <a:stretch>
                  <a:fillRect/>
                </a:stretch>
              </p:blipFill>
              <p:spPr bwMode="auto">
                <a:xfrm>
                  <a:off x="7127081" y="5017295"/>
                  <a:ext cx="111919" cy="1928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86" name="Picture 12" descr="C:\Users\PeterHuang\Documents\posters\segment07.png"/>
                <p:cNvPicPr>
                  <a:picLocks noChangeAspect="1" noChangeArrowheads="1"/>
                </p:cNvPicPr>
                <p:nvPr/>
              </p:nvPicPr>
              <p:blipFill>
                <a:blip r:embed="rId19"/>
                <a:srcRect/>
                <a:stretch>
                  <a:fillRect/>
                </a:stretch>
              </p:blipFill>
              <p:spPr bwMode="auto">
                <a:xfrm>
                  <a:off x="8229601" y="5135119"/>
                  <a:ext cx="123825" cy="261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87" name="Picture 13" descr="C:\Users\PeterHuang\Documents\posters\segment08.png"/>
                <p:cNvPicPr>
                  <a:picLocks noChangeAspect="1" noChangeArrowheads="1"/>
                </p:cNvPicPr>
                <p:nvPr/>
              </p:nvPicPr>
              <p:blipFill>
                <a:blip r:embed="rId20"/>
                <a:srcRect/>
                <a:stretch>
                  <a:fillRect/>
                </a:stretch>
              </p:blipFill>
              <p:spPr bwMode="auto">
                <a:xfrm>
                  <a:off x="8066152" y="4864894"/>
                  <a:ext cx="345281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88" name="Picture 14" descr="C:\Users\PeterHuang\Documents\posters\segment09.png"/>
                <p:cNvPicPr>
                  <a:picLocks noChangeAspect="1" noChangeArrowheads="1"/>
                </p:cNvPicPr>
                <p:nvPr/>
              </p:nvPicPr>
              <p:blipFill>
                <a:blip r:embed="rId21"/>
                <a:srcRect/>
                <a:stretch>
                  <a:fillRect/>
                </a:stretch>
              </p:blipFill>
              <p:spPr bwMode="auto">
                <a:xfrm>
                  <a:off x="7456552" y="4864894"/>
                  <a:ext cx="357188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89" name="Picture 15" descr="C:\Users\PeterHuang\Documents\posters\segment10.png"/>
                <p:cNvPicPr>
                  <a:picLocks noChangeAspect="1" noChangeArrowheads="1"/>
                </p:cNvPicPr>
                <p:nvPr/>
              </p:nvPicPr>
              <p:blipFill>
                <a:blip r:embed="rId22"/>
                <a:srcRect/>
                <a:stretch>
                  <a:fillRect/>
                </a:stretch>
              </p:blipFill>
              <p:spPr bwMode="auto">
                <a:xfrm>
                  <a:off x="7696201" y="5135119"/>
                  <a:ext cx="116681" cy="261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90" name="Picture 16" descr="C:\Users\PeterHuang\Documents\posters\segment11.png"/>
                <p:cNvPicPr>
                  <a:picLocks noChangeAspect="1" noChangeArrowheads="1"/>
                </p:cNvPicPr>
                <p:nvPr/>
              </p:nvPicPr>
              <p:blipFill>
                <a:blip r:embed="rId23"/>
                <a:srcRect/>
                <a:stretch>
                  <a:fillRect/>
                </a:stretch>
              </p:blipFill>
              <p:spPr bwMode="auto">
                <a:xfrm>
                  <a:off x="7543800" y="4331494"/>
                  <a:ext cx="119063" cy="3286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91" name="Picture 17" descr="C:\Users\PeterHuang\Documents\posters\segment12.png"/>
                <p:cNvPicPr>
                  <a:picLocks noChangeAspect="1" noChangeArrowheads="1"/>
                </p:cNvPicPr>
                <p:nvPr/>
              </p:nvPicPr>
              <p:blipFill>
                <a:blip r:embed="rId24"/>
                <a:srcRect/>
                <a:stretch>
                  <a:fillRect/>
                </a:stretch>
              </p:blipFill>
              <p:spPr bwMode="auto">
                <a:xfrm>
                  <a:off x="6531769" y="4255294"/>
                  <a:ext cx="173831" cy="381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92" name="Picture 18" descr="C:\Users\PeterHuang\Documents\posters\segment13.png"/>
                <p:cNvPicPr>
                  <a:picLocks noChangeAspect="1" noChangeArrowheads="1"/>
                </p:cNvPicPr>
                <p:nvPr/>
              </p:nvPicPr>
              <p:blipFill>
                <a:blip r:embed="rId25"/>
                <a:srcRect/>
                <a:stretch>
                  <a:fillRect/>
                </a:stretch>
              </p:blipFill>
              <p:spPr bwMode="auto">
                <a:xfrm>
                  <a:off x="8305800" y="4179094"/>
                  <a:ext cx="111919" cy="4381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93" name="Picture 19" descr="C:\Users\PeterHuang\Documents\posters\segment14.png"/>
                <p:cNvPicPr>
                  <a:picLocks noChangeAspect="1" noChangeArrowheads="1"/>
                </p:cNvPicPr>
                <p:nvPr/>
              </p:nvPicPr>
              <p:blipFill>
                <a:blip r:embed="rId26"/>
                <a:srcRect/>
                <a:stretch>
                  <a:fillRect/>
                </a:stretch>
              </p:blipFill>
              <p:spPr bwMode="auto">
                <a:xfrm>
                  <a:off x="8229600" y="3417094"/>
                  <a:ext cx="221456" cy="6524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94" name="Picture 20" descr="C:\Users\PeterHuang\Documents\posters\segment15.png"/>
                <p:cNvPicPr>
                  <a:picLocks noChangeAspect="1" noChangeArrowheads="1"/>
                </p:cNvPicPr>
                <p:nvPr/>
              </p:nvPicPr>
              <p:blipFill>
                <a:blip r:embed="rId27"/>
                <a:srcRect/>
                <a:stretch>
                  <a:fillRect/>
                </a:stretch>
              </p:blipFill>
              <p:spPr bwMode="auto">
                <a:xfrm>
                  <a:off x="7162800" y="4331494"/>
                  <a:ext cx="107156" cy="295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95" name="Picture 21" descr="C:\Users\PeterHuang\Documents\posters\segment16.png"/>
                <p:cNvPicPr>
                  <a:picLocks noChangeAspect="1" noChangeArrowheads="1"/>
                </p:cNvPicPr>
                <p:nvPr/>
              </p:nvPicPr>
              <p:blipFill>
                <a:blip r:embed="rId28"/>
                <a:srcRect/>
                <a:stretch>
                  <a:fillRect/>
                </a:stretch>
              </p:blipFill>
              <p:spPr bwMode="auto">
                <a:xfrm>
                  <a:off x="6800850" y="4255295"/>
                  <a:ext cx="202406" cy="3881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96" name="Picture 22" descr="C:\Users\PeterHuang\Documents\posters\segment17.png"/>
                <p:cNvPicPr>
                  <a:picLocks noChangeAspect="1" noChangeArrowheads="1"/>
                </p:cNvPicPr>
                <p:nvPr/>
              </p:nvPicPr>
              <p:blipFill>
                <a:blip r:embed="rId29"/>
                <a:srcRect/>
                <a:stretch>
                  <a:fillRect/>
                </a:stretch>
              </p:blipFill>
              <p:spPr bwMode="auto">
                <a:xfrm>
                  <a:off x="6481762" y="5058918"/>
                  <a:ext cx="147638" cy="1404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97" name="Picture 23" descr="C:\Users\PeterHuang\Documents\posters\segment18.png"/>
                <p:cNvPicPr>
                  <a:picLocks noChangeAspect="1" noChangeArrowheads="1"/>
                </p:cNvPicPr>
                <p:nvPr/>
              </p:nvPicPr>
              <p:blipFill>
                <a:blip r:embed="rId30"/>
                <a:srcRect/>
                <a:stretch>
                  <a:fillRect/>
                </a:stretch>
              </p:blipFill>
              <p:spPr bwMode="auto">
                <a:xfrm>
                  <a:off x="6786562" y="5058918"/>
                  <a:ext cx="147638" cy="1500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98" name="Picture 24" descr="C:\Users\PeterHuang\Documents\posters\segment19.png"/>
                <p:cNvPicPr>
                  <a:picLocks noChangeAspect="1" noChangeArrowheads="1"/>
                </p:cNvPicPr>
                <p:nvPr/>
              </p:nvPicPr>
              <p:blipFill>
                <a:blip r:embed="rId31"/>
                <a:srcRect/>
                <a:stretch>
                  <a:fillRect/>
                </a:stretch>
              </p:blipFill>
              <p:spPr bwMode="auto">
                <a:xfrm>
                  <a:off x="7198518" y="3417094"/>
                  <a:ext cx="185738" cy="776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399" name="Picture 25" descr="C:\Users\PeterHuang\Documents\posters\segment20.png"/>
                <p:cNvPicPr>
                  <a:picLocks noChangeAspect="1" noChangeArrowheads="1"/>
                </p:cNvPicPr>
                <p:nvPr/>
              </p:nvPicPr>
              <p:blipFill>
                <a:blip r:embed="rId32"/>
                <a:srcRect/>
                <a:stretch>
                  <a:fillRect/>
                </a:stretch>
              </p:blipFill>
              <p:spPr bwMode="auto">
                <a:xfrm>
                  <a:off x="7924800" y="3417094"/>
                  <a:ext cx="178594" cy="6334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400" name="Picture 26" descr="C:\Users\PeterHuang\Documents\posters\segment26.png"/>
                <p:cNvPicPr>
                  <a:picLocks noChangeAspect="1" noChangeArrowheads="1"/>
                </p:cNvPicPr>
                <p:nvPr/>
              </p:nvPicPr>
              <p:blipFill>
                <a:blip r:embed="rId33"/>
                <a:srcRect/>
                <a:stretch>
                  <a:fillRect/>
                </a:stretch>
              </p:blipFill>
              <p:spPr bwMode="auto">
                <a:xfrm>
                  <a:off x="6015037" y="4241006"/>
                  <a:ext cx="309563" cy="395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401" name="Picture 27" descr="C:\Users\PeterHuang\Documents\posters\segment28.png"/>
                <p:cNvPicPr>
                  <a:picLocks noChangeAspect="1" noChangeArrowheads="1"/>
                </p:cNvPicPr>
                <p:nvPr/>
              </p:nvPicPr>
              <p:blipFill>
                <a:blip r:embed="rId34"/>
                <a:srcRect/>
                <a:stretch>
                  <a:fillRect/>
                </a:stretch>
              </p:blipFill>
              <p:spPr bwMode="auto">
                <a:xfrm>
                  <a:off x="7924800" y="4179094"/>
                  <a:ext cx="119063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402" name="Picture 28" descr="C:\Users\PeterHuang\Documents\posters\segment29.png"/>
                <p:cNvPicPr>
                  <a:picLocks noChangeAspect="1" noChangeArrowheads="1"/>
                </p:cNvPicPr>
                <p:nvPr/>
              </p:nvPicPr>
              <p:blipFill>
                <a:blip r:embed="rId35"/>
                <a:srcRect/>
                <a:stretch>
                  <a:fillRect/>
                </a:stretch>
              </p:blipFill>
              <p:spPr bwMode="auto">
                <a:xfrm>
                  <a:off x="7546181" y="3417094"/>
                  <a:ext cx="219075" cy="7858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403" name="Picture 29" descr="C:\Users\PeterHuang\Documents\posters\segment30.png"/>
                <p:cNvPicPr>
                  <a:picLocks noChangeAspect="1" noChangeArrowheads="1"/>
                </p:cNvPicPr>
                <p:nvPr/>
              </p:nvPicPr>
              <p:blipFill>
                <a:blip r:embed="rId36"/>
                <a:srcRect/>
                <a:stretch>
                  <a:fillRect/>
                </a:stretch>
              </p:blipFill>
              <p:spPr bwMode="auto">
                <a:xfrm>
                  <a:off x="6615112" y="3417094"/>
                  <a:ext cx="395288" cy="5691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404" name="Picture 9"/>
                <p:cNvPicPr>
                  <a:picLocks noChangeAspect="1" noChangeArrowheads="1"/>
                </p:cNvPicPr>
                <p:nvPr/>
              </p:nvPicPr>
              <p:blipFill>
                <a:blip r:embed="rId12"/>
                <a:srcRect/>
                <a:stretch>
                  <a:fillRect/>
                </a:stretch>
              </p:blipFill>
              <p:spPr bwMode="auto">
                <a:xfrm>
                  <a:off x="7083171" y="5410200"/>
                  <a:ext cx="232029" cy="400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5379" name="Rectangle 48"/>
              <p:cNvSpPr>
                <a:spLocks noChangeArrowheads="1"/>
              </p:cNvSpPr>
              <p:nvPr/>
            </p:nvSpPr>
            <p:spPr bwMode="auto">
              <a:xfrm>
                <a:off x="6592077" y="5666601"/>
                <a:ext cx="1223142" cy="2488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700"/>
                  <a:t>Initial Segments</a:t>
                </a: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9909175" y="1204913"/>
            <a:ext cx="2317750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11]</a:t>
            </a:r>
          </a:p>
        </p:txBody>
      </p:sp>
      <p:sp>
        <p:nvSpPr>
          <p:cNvPr id="56" name="Rectangle 55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638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638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639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639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639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Segmentation Parameterization</a:t>
            </a:r>
          </a:p>
        </p:txBody>
      </p:sp>
      <p:grpSp>
        <p:nvGrpSpPr>
          <p:cNvPr id="16393" name="Group 95"/>
          <p:cNvGrpSpPr>
            <a:grpSpLocks/>
          </p:cNvGrpSpPr>
          <p:nvPr/>
        </p:nvGrpSpPr>
        <p:grpSpPr bwMode="auto">
          <a:xfrm>
            <a:off x="8259763" y="4652342"/>
            <a:ext cx="3660775" cy="3752850"/>
            <a:chOff x="5807869" y="3276600"/>
            <a:chExt cx="2574131" cy="2638867"/>
          </a:xfrm>
        </p:grpSpPr>
        <p:sp>
          <p:nvSpPr>
            <p:cNvPr id="76" name="Right Arrow 75"/>
            <p:cNvSpPr/>
            <p:nvPr/>
          </p:nvSpPr>
          <p:spPr>
            <a:xfrm rot="5400000">
              <a:off x="7010656" y="3353065"/>
              <a:ext cx="228836" cy="7590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16421" name="Group 46"/>
            <p:cNvGrpSpPr>
              <a:grpSpLocks/>
            </p:cNvGrpSpPr>
            <p:nvPr/>
          </p:nvGrpSpPr>
          <p:grpSpPr bwMode="auto">
            <a:xfrm>
              <a:off x="5807869" y="3605689"/>
              <a:ext cx="2574131" cy="2309778"/>
              <a:chOff x="5807869" y="3605689"/>
              <a:chExt cx="2574131" cy="2309778"/>
            </a:xfrm>
          </p:grpSpPr>
          <p:grpSp>
            <p:nvGrpSpPr>
              <p:cNvPr id="16422" name="Group 33"/>
              <p:cNvGrpSpPr>
                <a:grpSpLocks/>
              </p:cNvGrpSpPr>
              <p:nvPr/>
            </p:nvGrpSpPr>
            <p:grpSpPr bwMode="auto">
              <a:xfrm>
                <a:off x="5807869" y="3605689"/>
                <a:ext cx="2574131" cy="2033111"/>
                <a:chOff x="5876925" y="3417094"/>
                <a:chExt cx="2574131" cy="2033111"/>
              </a:xfrm>
            </p:grpSpPr>
            <p:pic>
              <p:nvPicPr>
                <p:cNvPr id="16424" name="Picture 6" descr="C:\Users\PeterHuang\Documents\posters\segment01.png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6019800" y="5017294"/>
                  <a:ext cx="161925" cy="2405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25" name="Picture 7" descr="C:\Users\PeterHuang\Documents\posters\segment02.png"/>
                <p:cNvPicPr>
                  <a:picLocks noChangeAspect="1" noChangeArrowheads="1"/>
                </p:cNvPicPr>
                <p:nvPr/>
              </p:nvPicPr>
              <p:blipFill>
                <a:blip r:embed="rId7"/>
                <a:srcRect/>
                <a:stretch>
                  <a:fillRect/>
                </a:stretch>
              </p:blipFill>
              <p:spPr bwMode="auto">
                <a:xfrm>
                  <a:off x="7434262" y="5017295"/>
                  <a:ext cx="109538" cy="1666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26" name="Picture 8" descr="C:\Users\PeterHuang\Documents\posters\segment03.png"/>
                <p:cNvPicPr>
                  <a:picLocks noChangeAspect="1"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6017419" y="4864894"/>
                  <a:ext cx="459581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27" name="Picture 9" descr="C:\Users\PeterHuang\Documents\posters\segment04.png"/>
                <p:cNvPicPr>
                  <a:picLocks noChangeAspect="1" noChangeArrowheads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6618352" y="4864894"/>
                  <a:ext cx="459581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28" name="Picture 10" descr="C:\Users\PeterHuang\Documents\posters\segment05.png"/>
                <p:cNvPicPr>
                  <a:picLocks noChangeAspect="1" noChangeArrowheads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5876925" y="3417094"/>
                  <a:ext cx="600075" cy="5691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29" name="Picture 11" descr="C:\Users\PeterHuang\Documents\posters\segment06.png"/>
                <p:cNvPicPr>
                  <a:picLocks noChangeAspect="1" noChangeArrowheads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7127081" y="5017295"/>
                  <a:ext cx="111919" cy="1928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30" name="Picture 12" descr="C:\Users\PeterHuang\Documents\posters\segment07.png"/>
                <p:cNvPicPr>
                  <a:picLocks noChangeAspect="1" noChangeArrowheads="1"/>
                </p:cNvPicPr>
                <p:nvPr/>
              </p:nvPicPr>
              <p:blipFill>
                <a:blip r:embed="rId12"/>
                <a:srcRect/>
                <a:stretch>
                  <a:fillRect/>
                </a:stretch>
              </p:blipFill>
              <p:spPr bwMode="auto">
                <a:xfrm>
                  <a:off x="8229601" y="5135119"/>
                  <a:ext cx="123825" cy="261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31" name="Picture 13" descr="C:\Users\PeterHuang\Documents\posters\segment08.png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8066152" y="4864894"/>
                  <a:ext cx="345281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32" name="Picture 14" descr="C:\Users\PeterHuang\Documents\posters\segment09.png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7456552" y="4864894"/>
                  <a:ext cx="357188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33" name="Picture 15" descr="C:\Users\PeterHuang\Documents\posters\segment10.png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>
                  <a:off x="7696201" y="5135119"/>
                  <a:ext cx="116681" cy="261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34" name="Picture 16" descr="C:\Users\PeterHuang\Documents\posters\segment11.png"/>
                <p:cNvPicPr>
                  <a:picLocks noChangeAspect="1" noChangeArrowheads="1"/>
                </p:cNvPicPr>
                <p:nvPr/>
              </p:nvPicPr>
              <p:blipFill>
                <a:blip r:embed="rId16"/>
                <a:srcRect/>
                <a:stretch>
                  <a:fillRect/>
                </a:stretch>
              </p:blipFill>
              <p:spPr bwMode="auto">
                <a:xfrm>
                  <a:off x="7543800" y="4331494"/>
                  <a:ext cx="119063" cy="3286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35" name="Picture 17" descr="C:\Users\PeterHuang\Documents\posters\segment12.png"/>
                <p:cNvPicPr>
                  <a:picLocks noChangeAspect="1" noChangeArrowheads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>
                  <a:off x="6531769" y="4255294"/>
                  <a:ext cx="173831" cy="381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36" name="Picture 18" descr="C:\Users\PeterHuang\Documents\posters\segment13.png"/>
                <p:cNvPicPr>
                  <a:picLocks noChangeAspect="1" noChangeArrowheads="1"/>
                </p:cNvPicPr>
                <p:nvPr/>
              </p:nvPicPr>
              <p:blipFill>
                <a:blip r:embed="rId18"/>
                <a:srcRect/>
                <a:stretch>
                  <a:fillRect/>
                </a:stretch>
              </p:blipFill>
              <p:spPr bwMode="auto">
                <a:xfrm>
                  <a:off x="8305800" y="4179094"/>
                  <a:ext cx="111919" cy="4381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37" name="Picture 19" descr="C:\Users\PeterHuang\Documents\posters\segment14.png"/>
                <p:cNvPicPr>
                  <a:picLocks noChangeAspect="1" noChangeArrowheads="1"/>
                </p:cNvPicPr>
                <p:nvPr/>
              </p:nvPicPr>
              <p:blipFill>
                <a:blip r:embed="rId19"/>
                <a:srcRect/>
                <a:stretch>
                  <a:fillRect/>
                </a:stretch>
              </p:blipFill>
              <p:spPr bwMode="auto">
                <a:xfrm>
                  <a:off x="8229600" y="3417094"/>
                  <a:ext cx="221456" cy="6524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38" name="Picture 20" descr="C:\Users\PeterHuang\Documents\posters\segment15.png"/>
                <p:cNvPicPr>
                  <a:picLocks noChangeAspect="1" noChangeArrowheads="1"/>
                </p:cNvPicPr>
                <p:nvPr/>
              </p:nvPicPr>
              <p:blipFill>
                <a:blip r:embed="rId20"/>
                <a:srcRect/>
                <a:stretch>
                  <a:fillRect/>
                </a:stretch>
              </p:blipFill>
              <p:spPr bwMode="auto">
                <a:xfrm>
                  <a:off x="7162800" y="4331494"/>
                  <a:ext cx="107156" cy="295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39" name="Picture 21" descr="C:\Users\PeterHuang\Documents\posters\segment16.png"/>
                <p:cNvPicPr>
                  <a:picLocks noChangeAspect="1" noChangeArrowheads="1"/>
                </p:cNvPicPr>
                <p:nvPr/>
              </p:nvPicPr>
              <p:blipFill>
                <a:blip r:embed="rId21"/>
                <a:srcRect/>
                <a:stretch>
                  <a:fillRect/>
                </a:stretch>
              </p:blipFill>
              <p:spPr bwMode="auto">
                <a:xfrm>
                  <a:off x="6800850" y="4255295"/>
                  <a:ext cx="202406" cy="3881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40" name="Picture 22" descr="C:\Users\PeterHuang\Documents\posters\segment17.png"/>
                <p:cNvPicPr>
                  <a:picLocks noChangeAspect="1" noChangeArrowheads="1"/>
                </p:cNvPicPr>
                <p:nvPr/>
              </p:nvPicPr>
              <p:blipFill>
                <a:blip r:embed="rId22"/>
                <a:srcRect/>
                <a:stretch>
                  <a:fillRect/>
                </a:stretch>
              </p:blipFill>
              <p:spPr bwMode="auto">
                <a:xfrm>
                  <a:off x="6481762" y="5058918"/>
                  <a:ext cx="147638" cy="1404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41" name="Picture 23" descr="C:\Users\PeterHuang\Documents\posters\segment18.png"/>
                <p:cNvPicPr>
                  <a:picLocks noChangeAspect="1" noChangeArrowheads="1"/>
                </p:cNvPicPr>
                <p:nvPr/>
              </p:nvPicPr>
              <p:blipFill>
                <a:blip r:embed="rId23"/>
                <a:srcRect/>
                <a:stretch>
                  <a:fillRect/>
                </a:stretch>
              </p:blipFill>
              <p:spPr bwMode="auto">
                <a:xfrm>
                  <a:off x="6786562" y="5058918"/>
                  <a:ext cx="147638" cy="1500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42" name="Picture 24" descr="C:\Users\PeterHuang\Documents\posters\segment19.png"/>
                <p:cNvPicPr>
                  <a:picLocks noChangeAspect="1" noChangeArrowheads="1"/>
                </p:cNvPicPr>
                <p:nvPr/>
              </p:nvPicPr>
              <p:blipFill>
                <a:blip r:embed="rId24"/>
                <a:srcRect/>
                <a:stretch>
                  <a:fillRect/>
                </a:stretch>
              </p:blipFill>
              <p:spPr bwMode="auto">
                <a:xfrm>
                  <a:off x="7198518" y="3417094"/>
                  <a:ext cx="185738" cy="776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43" name="Picture 25" descr="C:\Users\PeterHuang\Documents\posters\segment20.png"/>
                <p:cNvPicPr>
                  <a:picLocks noChangeAspect="1" noChangeArrowheads="1"/>
                </p:cNvPicPr>
                <p:nvPr/>
              </p:nvPicPr>
              <p:blipFill>
                <a:blip r:embed="rId25"/>
                <a:srcRect/>
                <a:stretch>
                  <a:fillRect/>
                </a:stretch>
              </p:blipFill>
              <p:spPr bwMode="auto">
                <a:xfrm>
                  <a:off x="7924800" y="3417094"/>
                  <a:ext cx="178594" cy="6334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44" name="Picture 26" descr="C:\Users\PeterHuang\Documents\posters\segment26.png"/>
                <p:cNvPicPr>
                  <a:picLocks noChangeAspect="1" noChangeArrowheads="1"/>
                </p:cNvPicPr>
                <p:nvPr/>
              </p:nvPicPr>
              <p:blipFill>
                <a:blip r:embed="rId26"/>
                <a:srcRect/>
                <a:stretch>
                  <a:fillRect/>
                </a:stretch>
              </p:blipFill>
              <p:spPr bwMode="auto">
                <a:xfrm>
                  <a:off x="6015037" y="4241006"/>
                  <a:ext cx="309563" cy="395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45" name="Picture 27" descr="C:\Users\PeterHuang\Documents\posters\segment28.png"/>
                <p:cNvPicPr>
                  <a:picLocks noChangeAspect="1" noChangeArrowheads="1"/>
                </p:cNvPicPr>
                <p:nvPr/>
              </p:nvPicPr>
              <p:blipFill>
                <a:blip r:embed="rId27"/>
                <a:srcRect/>
                <a:stretch>
                  <a:fillRect/>
                </a:stretch>
              </p:blipFill>
              <p:spPr bwMode="auto">
                <a:xfrm>
                  <a:off x="7924800" y="4179094"/>
                  <a:ext cx="119063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46" name="Picture 28" descr="C:\Users\PeterHuang\Documents\posters\segment29.png"/>
                <p:cNvPicPr>
                  <a:picLocks noChangeAspect="1" noChangeArrowheads="1"/>
                </p:cNvPicPr>
                <p:nvPr/>
              </p:nvPicPr>
              <p:blipFill>
                <a:blip r:embed="rId28"/>
                <a:srcRect/>
                <a:stretch>
                  <a:fillRect/>
                </a:stretch>
              </p:blipFill>
              <p:spPr bwMode="auto">
                <a:xfrm>
                  <a:off x="7546181" y="3417094"/>
                  <a:ext cx="219075" cy="7858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47" name="Picture 29" descr="C:\Users\PeterHuang\Documents\posters\segment30.png"/>
                <p:cNvPicPr>
                  <a:picLocks noChangeAspect="1" noChangeArrowheads="1"/>
                </p:cNvPicPr>
                <p:nvPr/>
              </p:nvPicPr>
              <p:blipFill>
                <a:blip r:embed="rId29"/>
                <a:srcRect/>
                <a:stretch>
                  <a:fillRect/>
                </a:stretch>
              </p:blipFill>
              <p:spPr bwMode="auto">
                <a:xfrm>
                  <a:off x="6615112" y="3417094"/>
                  <a:ext cx="395288" cy="5691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6448" name="Picture 9"/>
                <p:cNvPicPr>
                  <a:picLocks noChangeAspect="1" noChangeArrowheads="1"/>
                </p:cNvPicPr>
                <p:nvPr/>
              </p:nvPicPr>
              <p:blipFill>
                <a:blip r:embed="rId30"/>
                <a:srcRect/>
                <a:stretch>
                  <a:fillRect/>
                </a:stretch>
              </p:blipFill>
              <p:spPr bwMode="auto">
                <a:xfrm>
                  <a:off x="7083171" y="5410200"/>
                  <a:ext cx="232029" cy="400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16423" name="Rectangle 78"/>
              <p:cNvSpPr>
                <a:spLocks noChangeArrowheads="1"/>
              </p:cNvSpPr>
              <p:nvPr/>
            </p:nvSpPr>
            <p:spPr bwMode="auto">
              <a:xfrm>
                <a:off x="6592077" y="5666601"/>
                <a:ext cx="1223142" cy="2488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700"/>
                  <a:t>Initial Segments</a:t>
                </a:r>
              </a:p>
            </p:txBody>
          </p:sp>
        </p:grpSp>
      </p:grpSp>
      <p:sp>
        <p:nvSpPr>
          <p:cNvPr id="105" name="Content Placeholder 1"/>
          <p:cNvSpPr txBox="1">
            <a:spLocks/>
          </p:cNvSpPr>
          <p:nvPr/>
        </p:nvSpPr>
        <p:spPr bwMode="auto">
          <a:xfrm>
            <a:off x="650875" y="1420813"/>
            <a:ext cx="7259638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342900" indent="-342900">
              <a:spcBef>
                <a:spcPts val="1000"/>
              </a:spcBef>
              <a:defRPr/>
            </a:pPr>
            <a:r>
              <a:rPr lang="en-US" sz="3600" kern="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Segmentations: subsets of initial segments obtained from randomized segmentations</a:t>
            </a:r>
          </a:p>
          <a:p>
            <a:pPr marL="342900" indent="-342900">
              <a:spcBef>
                <a:spcPts val="1000"/>
              </a:spcBef>
              <a:defRPr/>
            </a:pPr>
            <a:endParaRPr lang="en-US" sz="3600" kern="0" dirty="0">
              <a:solidFill>
                <a:srgbClr val="298DC2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16395" name="Group 59"/>
          <p:cNvGrpSpPr>
            <a:grpSpLocks/>
          </p:cNvGrpSpPr>
          <p:nvPr/>
        </p:nvGrpSpPr>
        <p:grpSpPr bwMode="auto">
          <a:xfrm>
            <a:off x="8105775" y="1942480"/>
            <a:ext cx="4032250" cy="2630487"/>
            <a:chOff x="5699760" y="1447800"/>
            <a:chExt cx="2834640" cy="1849066"/>
          </a:xfrm>
        </p:grpSpPr>
        <p:grpSp>
          <p:nvGrpSpPr>
            <p:cNvPr id="16415" name="Group 34"/>
            <p:cNvGrpSpPr>
              <a:grpSpLocks/>
            </p:cNvGrpSpPr>
            <p:nvPr/>
          </p:nvGrpSpPr>
          <p:grpSpPr bwMode="auto">
            <a:xfrm>
              <a:off x="5699760" y="1447800"/>
              <a:ext cx="2834640" cy="1564005"/>
              <a:chOff x="5699760" y="1447800"/>
              <a:chExt cx="2834640" cy="1564005"/>
            </a:xfrm>
          </p:grpSpPr>
          <p:pic>
            <p:nvPicPr>
              <p:cNvPr id="16417" name="Picture 2" descr="C:\Users\PeterHuang\Documents\Pictures\segmentation_2.png"/>
              <p:cNvPicPr>
                <a:picLocks noChangeAspect="1" noChangeArrowheads="1"/>
              </p:cNvPicPr>
              <p:nvPr/>
            </p:nvPicPr>
            <p:blipFill>
              <a:blip r:embed="rId31"/>
              <a:srcRect/>
              <a:stretch>
                <a:fillRect/>
              </a:stretch>
            </p:blipFill>
            <p:spPr bwMode="auto">
              <a:xfrm>
                <a:off x="5699760" y="1447800"/>
                <a:ext cx="1371600" cy="14390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18" name="Picture 3" descr="C:\Users\PeterHuang\Documents\Pictures\segmentation_1.png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162800" y="1447800"/>
                <a:ext cx="1371600" cy="1439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19" name="Picture 9"/>
              <p:cNvPicPr>
                <a:picLocks noChangeAspect="1" noChangeArrowheads="1"/>
              </p:cNvPicPr>
              <p:nvPr/>
            </p:nvPicPr>
            <p:blipFill>
              <a:blip r:embed="rId30"/>
              <a:srcRect/>
              <a:stretch>
                <a:fillRect/>
              </a:stretch>
            </p:blipFill>
            <p:spPr bwMode="auto">
              <a:xfrm>
                <a:off x="7010400" y="2971800"/>
                <a:ext cx="232029" cy="400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16416" name="Rectangle 107"/>
            <p:cNvSpPr>
              <a:spLocks noChangeArrowheads="1"/>
            </p:cNvSpPr>
            <p:nvPr/>
          </p:nvSpPr>
          <p:spPr bwMode="auto">
            <a:xfrm>
              <a:off x="6553200" y="3048000"/>
              <a:ext cx="1350506" cy="248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700"/>
                <a:t>Randomized Cuts</a:t>
              </a:r>
            </a:p>
          </p:txBody>
        </p:sp>
      </p:grpSp>
      <p:grpSp>
        <p:nvGrpSpPr>
          <p:cNvPr id="7" name="Group 139"/>
          <p:cNvGrpSpPr>
            <a:grpSpLocks/>
          </p:cNvGrpSpPr>
          <p:nvPr/>
        </p:nvGrpSpPr>
        <p:grpSpPr bwMode="auto">
          <a:xfrm>
            <a:off x="8193088" y="5085730"/>
            <a:ext cx="2778125" cy="1192212"/>
            <a:chOff x="5760720" y="3581400"/>
            <a:chExt cx="1953768" cy="838200"/>
          </a:xfrm>
        </p:grpSpPr>
        <p:sp>
          <p:nvSpPr>
            <p:cNvPr id="113" name="Rectangle 112"/>
            <p:cNvSpPr/>
            <p:nvPr/>
          </p:nvSpPr>
          <p:spPr>
            <a:xfrm>
              <a:off x="5760720" y="3581400"/>
              <a:ext cx="685493" cy="609397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4" name="Rectangle 113"/>
            <p:cNvSpPr/>
            <p:nvPr/>
          </p:nvSpPr>
          <p:spPr>
            <a:xfrm>
              <a:off x="7087049" y="3581400"/>
              <a:ext cx="227754" cy="838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5" name="Rectangle 114"/>
            <p:cNvSpPr/>
            <p:nvPr/>
          </p:nvSpPr>
          <p:spPr>
            <a:xfrm>
              <a:off x="7467755" y="3581400"/>
              <a:ext cx="246733" cy="8382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8" name="Group 141"/>
          <p:cNvGrpSpPr>
            <a:grpSpLocks/>
          </p:cNvGrpSpPr>
          <p:nvPr/>
        </p:nvGrpSpPr>
        <p:grpSpPr bwMode="auto">
          <a:xfrm>
            <a:off x="8413750" y="7119317"/>
            <a:ext cx="1587500" cy="696913"/>
            <a:chOff x="5916168" y="5010912"/>
            <a:chExt cx="1115568" cy="490728"/>
          </a:xfrm>
        </p:grpSpPr>
        <p:sp>
          <p:nvSpPr>
            <p:cNvPr id="117" name="Rectangle 116"/>
            <p:cNvSpPr/>
            <p:nvPr/>
          </p:nvSpPr>
          <p:spPr>
            <a:xfrm>
              <a:off x="5916168" y="5010912"/>
              <a:ext cx="503122" cy="13749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Rectangle 117"/>
            <p:cNvSpPr/>
            <p:nvPr/>
          </p:nvSpPr>
          <p:spPr>
            <a:xfrm>
              <a:off x="6528615" y="5010912"/>
              <a:ext cx="503121" cy="13749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9" name="Rectangle 118"/>
            <p:cNvSpPr/>
            <p:nvPr/>
          </p:nvSpPr>
          <p:spPr>
            <a:xfrm>
              <a:off x="5916168" y="5181940"/>
              <a:ext cx="237616" cy="31970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120" name="Picture 3" descr="C:\Users\PeterHuang\Documents\Pictures\segmentation_3.png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2341563" y="3848100"/>
            <a:ext cx="3900487" cy="409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1" name="Picture 2" descr="C:\Users\PeterHuang\Documents\Pictures\segmentation_4.png"/>
          <p:cNvPicPr>
            <a:picLocks noChangeAspect="1" noChangeArrowheads="1"/>
          </p:cNvPicPr>
          <p:nvPr/>
        </p:nvPicPr>
        <p:blipFill>
          <a:blip r:embed="rId34"/>
          <a:srcRect/>
          <a:stretch>
            <a:fillRect/>
          </a:stretch>
        </p:blipFill>
        <p:spPr bwMode="auto">
          <a:xfrm>
            <a:off x="2341563" y="3848100"/>
            <a:ext cx="3900487" cy="409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140"/>
          <p:cNvGrpSpPr>
            <a:grpSpLocks/>
          </p:cNvGrpSpPr>
          <p:nvPr/>
        </p:nvGrpSpPr>
        <p:grpSpPr bwMode="auto">
          <a:xfrm>
            <a:off x="9064625" y="5085730"/>
            <a:ext cx="2855913" cy="2644775"/>
            <a:chOff x="6373368" y="3581400"/>
            <a:chExt cx="2008632" cy="1859280"/>
          </a:xfrm>
        </p:grpSpPr>
        <p:sp>
          <p:nvSpPr>
            <p:cNvPr id="123" name="Rectangle 122"/>
            <p:cNvSpPr/>
            <p:nvPr/>
          </p:nvSpPr>
          <p:spPr>
            <a:xfrm>
              <a:off x="6510701" y="3581400"/>
              <a:ext cx="456659" cy="60934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6419146" y="4419526"/>
              <a:ext cx="237820" cy="45756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6711676" y="4419526"/>
              <a:ext cx="237820" cy="45756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7827086" y="4343637"/>
              <a:ext cx="183110" cy="51225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7" name="Rectangle 126"/>
            <p:cNvSpPr/>
            <p:nvPr/>
          </p:nvSpPr>
          <p:spPr>
            <a:xfrm>
              <a:off x="8198890" y="4343637"/>
              <a:ext cx="183110" cy="512251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6373368" y="5211897"/>
              <a:ext cx="228888" cy="22878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9" name="Rectangle 128"/>
            <p:cNvSpPr/>
            <p:nvPr/>
          </p:nvSpPr>
          <p:spPr>
            <a:xfrm>
              <a:off x="6674830" y="5211897"/>
              <a:ext cx="228888" cy="228783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130" name="TextBox 129"/>
          <p:cNvSpPr txBox="1"/>
          <p:nvPr/>
        </p:nvSpPr>
        <p:spPr>
          <a:xfrm>
            <a:off x="9909175" y="1204913"/>
            <a:ext cx="2317750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11]</a:t>
            </a:r>
          </a:p>
        </p:txBody>
      </p:sp>
      <p:sp>
        <p:nvSpPr>
          <p:cNvPr id="65" name="Rectangle 64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889248" y="1564432"/>
            <a:ext cx="11949856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ts val="25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As we acquire more and more shapes, the</a:t>
            </a:r>
            <a:r>
              <a:rPr kumimoji="0" lang="en-US" sz="32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 shape </a:t>
            </a:r>
            <a:r>
              <a:rPr lang="en-US" sz="3200" kern="0" dirty="0" smtClea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collections 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become increasingly interconnected and inter-related</a:t>
            </a: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, because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ts val="25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we capture information about the same objects in the world multiple times, or data about multiple instances of an object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ts val="25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natural and human design often exploits the re-use of certain elements, giving rise to repetitions and symmetries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ts val="250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objects are naturally organized into classes or categories exhibiting various degrees of similarity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ts val="2500"/>
              </a:spcAft>
              <a:buClrTx/>
              <a:buSzTx/>
              <a:buFontTx/>
              <a:buNone/>
              <a:tabLst/>
              <a:defRPr/>
            </a:pPr>
            <a:r>
              <a:rPr lang="en-US" sz="3200" kern="0" dirty="0" smtClean="0">
                <a:solidFill>
                  <a:srgbClr val="C00000"/>
                </a:solidFill>
                <a:latin typeface="+mn-lt"/>
                <a:ea typeface="+mn-ea"/>
                <a:sym typeface="Arial" pitchFamily="34" charset="0"/>
              </a:rPr>
              <a:t>Co-analysis --- aggregate information from multiple shapes to improve the analysis of individual shapes</a:t>
            </a: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rgbClr val="298DC2"/>
              </a:solidFill>
              <a:effectLst/>
              <a:uLnTx/>
              <a:uFillTx/>
              <a:latin typeface="+mn-lt"/>
              <a:ea typeface="+mn-ea"/>
              <a:cs typeface="+mn-cs"/>
              <a:sym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ts val="250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rgbClr val="298DC2"/>
              </a:solidFill>
              <a:effectLst/>
              <a:uLnTx/>
              <a:uFillTx/>
              <a:latin typeface="+mn-lt"/>
              <a:ea typeface="+mn-ea"/>
              <a:cs typeface="+mn-cs"/>
              <a:sym typeface="Arial" pitchFamily="34" charset="0"/>
            </a:endParaRPr>
          </a:p>
        </p:txBody>
      </p:sp>
      <p:sp>
        <p:nvSpPr>
          <p:cNvPr id="921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9219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0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22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22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z="4000" dirty="0" smtClean="0"/>
              <a:t>Co-analysis</a:t>
            </a:r>
          </a:p>
        </p:txBody>
      </p:sp>
      <p:sp>
        <p:nvSpPr>
          <p:cNvPr id="9225" name="Rectangle 8"/>
          <p:cNvSpPr>
            <a:spLocks/>
          </p:cNvSpPr>
          <p:nvPr/>
        </p:nvSpPr>
        <p:spPr bwMode="auto">
          <a:xfrm>
            <a:off x="762000" y="1409700"/>
            <a:ext cx="11709400" cy="55553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57784" y="7109048"/>
            <a:ext cx="10657184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7411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7412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7414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7415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7416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Segmentation Parameterization</a:t>
            </a:r>
          </a:p>
        </p:txBody>
      </p:sp>
      <p:sp>
        <p:nvSpPr>
          <p:cNvPr id="64" name="Content Placeholder 1"/>
          <p:cNvSpPr txBox="1">
            <a:spLocks/>
          </p:cNvSpPr>
          <p:nvPr/>
        </p:nvSpPr>
        <p:spPr bwMode="auto">
          <a:xfrm>
            <a:off x="650875" y="1492250"/>
            <a:ext cx="7259638" cy="682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342900" indent="-342900">
              <a:spcBef>
                <a:spcPts val="1000"/>
              </a:spcBef>
              <a:defRPr/>
            </a:pPr>
            <a:r>
              <a:rPr lang="en-US" sz="3600" kern="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Segmentations: subsets of initial segments obtained from randomized segmentations</a:t>
            </a:r>
          </a:p>
          <a:p>
            <a:pPr marL="342900" indent="-342900">
              <a:spcBef>
                <a:spcPts val="1000"/>
              </a:spcBef>
              <a:defRPr/>
            </a:pPr>
            <a:r>
              <a:rPr lang="en-US" sz="3600" kern="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Segmentation constraints: each point is in exactly one segment</a:t>
            </a:r>
          </a:p>
          <a:p>
            <a:pPr marL="342900" indent="-342900">
              <a:spcBef>
                <a:spcPts val="1000"/>
              </a:spcBef>
              <a:defRPr/>
            </a:pPr>
            <a:endParaRPr lang="en-US" sz="3600" i="1" kern="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  <a:p>
            <a:pPr marL="342900" indent="-342900">
              <a:spcBef>
                <a:spcPts val="1000"/>
              </a:spcBef>
              <a:defRPr/>
            </a:pPr>
            <a:endParaRPr lang="en-US" sz="3600" kern="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  <a:p>
            <a:pPr marL="342900" indent="-342900">
              <a:spcBef>
                <a:spcPts val="1000"/>
              </a:spcBef>
              <a:defRPr/>
            </a:pPr>
            <a:endParaRPr lang="en-US" sz="3600" kern="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1517650" y="5502275"/>
            <a:ext cx="6286500" cy="2082800"/>
            <a:chOff x="1701743" y="4343400"/>
            <a:chExt cx="4420757" cy="1463943"/>
          </a:xfrm>
        </p:grpSpPr>
        <p:pic>
          <p:nvPicPr>
            <p:cNvPr id="17456" name="Picture 65" descr="TP_tmp.pn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514600" y="4343400"/>
              <a:ext cx="3073343" cy="279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7" name="Straight Arrow Connector 66"/>
            <p:cNvCxnSpPr>
              <a:stCxn id="17458" idx="0"/>
            </p:cNvCxnSpPr>
            <p:nvPr/>
          </p:nvCxnSpPr>
          <p:spPr>
            <a:xfrm flipH="1" flipV="1">
              <a:off x="3454417" y="4648017"/>
              <a:ext cx="457705" cy="22874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58" name="Rectangle 67"/>
            <p:cNvSpPr>
              <a:spLocks noChangeArrowheads="1"/>
            </p:cNvSpPr>
            <p:nvPr/>
          </p:nvSpPr>
          <p:spPr bwMode="auto">
            <a:xfrm>
              <a:off x="1701743" y="4876800"/>
              <a:ext cx="4420757" cy="9305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/>
                <a:t>The set of initial segments </a:t>
              </a:r>
            </a:p>
            <a:p>
              <a:r>
                <a:rPr lang="en-US" sz="4000"/>
                <a:t>that cover point p</a:t>
              </a:r>
            </a:p>
          </p:txBody>
        </p:sp>
      </p:grpSp>
      <p:sp>
        <p:nvSpPr>
          <p:cNvPr id="152" name="TextBox 151"/>
          <p:cNvSpPr txBox="1"/>
          <p:nvPr/>
        </p:nvSpPr>
        <p:spPr>
          <a:xfrm>
            <a:off x="9909175" y="1204913"/>
            <a:ext cx="2317750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11]</a:t>
            </a:r>
          </a:p>
        </p:txBody>
      </p:sp>
      <p:grpSp>
        <p:nvGrpSpPr>
          <p:cNvPr id="51" name="Group 95"/>
          <p:cNvGrpSpPr>
            <a:grpSpLocks/>
          </p:cNvGrpSpPr>
          <p:nvPr/>
        </p:nvGrpSpPr>
        <p:grpSpPr bwMode="auto">
          <a:xfrm>
            <a:off x="8259763" y="4652342"/>
            <a:ext cx="3660775" cy="3752850"/>
            <a:chOff x="5807869" y="3276600"/>
            <a:chExt cx="2574131" cy="2638867"/>
          </a:xfrm>
        </p:grpSpPr>
        <p:sp>
          <p:nvSpPr>
            <p:cNvPr id="52" name="Right Arrow 51"/>
            <p:cNvSpPr/>
            <p:nvPr/>
          </p:nvSpPr>
          <p:spPr>
            <a:xfrm rot="5400000">
              <a:off x="7010656" y="3353065"/>
              <a:ext cx="228836" cy="75907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53" name="Group 46"/>
            <p:cNvGrpSpPr>
              <a:grpSpLocks/>
            </p:cNvGrpSpPr>
            <p:nvPr/>
          </p:nvGrpSpPr>
          <p:grpSpPr bwMode="auto">
            <a:xfrm>
              <a:off x="5807869" y="3605689"/>
              <a:ext cx="2574131" cy="2309778"/>
              <a:chOff x="5807869" y="3605689"/>
              <a:chExt cx="2574131" cy="2309778"/>
            </a:xfrm>
          </p:grpSpPr>
          <p:grpSp>
            <p:nvGrpSpPr>
              <p:cNvPr id="54" name="Group 33"/>
              <p:cNvGrpSpPr>
                <a:grpSpLocks/>
              </p:cNvGrpSpPr>
              <p:nvPr/>
            </p:nvGrpSpPr>
            <p:grpSpPr bwMode="auto">
              <a:xfrm>
                <a:off x="5807869" y="3605689"/>
                <a:ext cx="2574131" cy="2033111"/>
                <a:chOff x="5876925" y="3417094"/>
                <a:chExt cx="2574131" cy="2033111"/>
              </a:xfrm>
            </p:grpSpPr>
            <p:pic>
              <p:nvPicPr>
                <p:cNvPr id="56" name="Picture 6" descr="C:\Users\PeterHuang\Documents\posters\segment01.png"/>
                <p:cNvPicPr>
                  <a:picLocks noChangeAspect="1"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6019800" y="5017294"/>
                  <a:ext cx="161925" cy="2405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7" name="Picture 7" descr="C:\Users\PeterHuang\Documents\posters\segment02.png"/>
                <p:cNvPicPr>
                  <a:picLocks noChangeAspect="1" noChangeArrowheads="1"/>
                </p:cNvPicPr>
                <p:nvPr/>
              </p:nvPicPr>
              <p:blipFill>
                <a:blip r:embed="rId9"/>
                <a:srcRect/>
                <a:stretch>
                  <a:fillRect/>
                </a:stretch>
              </p:blipFill>
              <p:spPr bwMode="auto">
                <a:xfrm>
                  <a:off x="7434262" y="5017295"/>
                  <a:ext cx="109538" cy="1666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8" name="Picture 8" descr="C:\Users\PeterHuang\Documents\posters\segment03.png"/>
                <p:cNvPicPr>
                  <a:picLocks noChangeAspect="1" noChangeArrowheads="1"/>
                </p:cNvPicPr>
                <p:nvPr/>
              </p:nvPicPr>
              <p:blipFill>
                <a:blip r:embed="rId10"/>
                <a:srcRect/>
                <a:stretch>
                  <a:fillRect/>
                </a:stretch>
              </p:blipFill>
              <p:spPr bwMode="auto">
                <a:xfrm>
                  <a:off x="6017419" y="4864894"/>
                  <a:ext cx="459581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9" name="Picture 9" descr="C:\Users\PeterHuang\Documents\posters\segment04.png"/>
                <p:cNvPicPr>
                  <a:picLocks noChangeAspect="1" noChangeArrowheads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6618352" y="4864894"/>
                  <a:ext cx="459581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0" name="Picture 10" descr="C:\Users\PeterHuang\Documents\posters\segment05.png"/>
                <p:cNvPicPr>
                  <a:picLocks noChangeAspect="1" noChangeArrowheads="1"/>
                </p:cNvPicPr>
                <p:nvPr/>
              </p:nvPicPr>
              <p:blipFill>
                <a:blip r:embed="rId12"/>
                <a:srcRect/>
                <a:stretch>
                  <a:fillRect/>
                </a:stretch>
              </p:blipFill>
              <p:spPr bwMode="auto">
                <a:xfrm>
                  <a:off x="5876925" y="3417094"/>
                  <a:ext cx="600075" cy="5691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1" name="Picture 11" descr="C:\Users\PeterHuang\Documents\posters\segment06.png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7127081" y="5017295"/>
                  <a:ext cx="111919" cy="19288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2" name="Picture 12" descr="C:\Users\PeterHuang\Documents\posters\segment07.png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8229601" y="5135119"/>
                  <a:ext cx="123825" cy="261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3" name="Picture 13" descr="C:\Users\PeterHuang\Documents\posters\segment08.png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>
                  <a:off x="8066152" y="4864894"/>
                  <a:ext cx="345281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5" name="Picture 14" descr="C:\Users\PeterHuang\Documents\posters\segment09.png"/>
                <p:cNvPicPr>
                  <a:picLocks noChangeAspect="1" noChangeArrowheads="1"/>
                </p:cNvPicPr>
                <p:nvPr/>
              </p:nvPicPr>
              <p:blipFill>
                <a:blip r:embed="rId16"/>
                <a:srcRect/>
                <a:stretch>
                  <a:fillRect/>
                </a:stretch>
              </p:blipFill>
              <p:spPr bwMode="auto">
                <a:xfrm>
                  <a:off x="7456552" y="4864894"/>
                  <a:ext cx="357188" cy="6905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6" name="Picture 15" descr="C:\Users\PeterHuang\Documents\posters\segment10.png"/>
                <p:cNvPicPr>
                  <a:picLocks noChangeAspect="1" noChangeArrowheads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>
                  <a:off x="7696201" y="5135119"/>
                  <a:ext cx="116681" cy="261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8" name="Picture 16" descr="C:\Users\PeterHuang\Documents\posters\segment11.png"/>
                <p:cNvPicPr>
                  <a:picLocks noChangeAspect="1" noChangeArrowheads="1"/>
                </p:cNvPicPr>
                <p:nvPr/>
              </p:nvPicPr>
              <p:blipFill>
                <a:blip r:embed="rId18"/>
                <a:srcRect/>
                <a:stretch>
                  <a:fillRect/>
                </a:stretch>
              </p:blipFill>
              <p:spPr bwMode="auto">
                <a:xfrm>
                  <a:off x="7543800" y="4331494"/>
                  <a:ext cx="119063" cy="3286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69" name="Picture 17" descr="C:\Users\PeterHuang\Documents\posters\segment12.png"/>
                <p:cNvPicPr>
                  <a:picLocks noChangeAspect="1" noChangeArrowheads="1"/>
                </p:cNvPicPr>
                <p:nvPr/>
              </p:nvPicPr>
              <p:blipFill>
                <a:blip r:embed="rId19"/>
                <a:srcRect/>
                <a:stretch>
                  <a:fillRect/>
                </a:stretch>
              </p:blipFill>
              <p:spPr bwMode="auto">
                <a:xfrm>
                  <a:off x="6531769" y="4255294"/>
                  <a:ext cx="173831" cy="381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0" name="Picture 18" descr="C:\Users\PeterHuang\Documents\posters\segment13.png"/>
                <p:cNvPicPr>
                  <a:picLocks noChangeAspect="1" noChangeArrowheads="1"/>
                </p:cNvPicPr>
                <p:nvPr/>
              </p:nvPicPr>
              <p:blipFill>
                <a:blip r:embed="rId20"/>
                <a:srcRect/>
                <a:stretch>
                  <a:fillRect/>
                </a:stretch>
              </p:blipFill>
              <p:spPr bwMode="auto">
                <a:xfrm>
                  <a:off x="8305800" y="4179094"/>
                  <a:ext cx="111919" cy="4381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1" name="Picture 19" descr="C:\Users\PeterHuang\Documents\posters\segment14.png"/>
                <p:cNvPicPr>
                  <a:picLocks noChangeAspect="1" noChangeArrowheads="1"/>
                </p:cNvPicPr>
                <p:nvPr/>
              </p:nvPicPr>
              <p:blipFill>
                <a:blip r:embed="rId21"/>
                <a:srcRect/>
                <a:stretch>
                  <a:fillRect/>
                </a:stretch>
              </p:blipFill>
              <p:spPr bwMode="auto">
                <a:xfrm>
                  <a:off x="8229600" y="3417094"/>
                  <a:ext cx="221456" cy="6524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2" name="Picture 20" descr="C:\Users\PeterHuang\Documents\posters\segment15.png"/>
                <p:cNvPicPr>
                  <a:picLocks noChangeAspect="1" noChangeArrowheads="1"/>
                </p:cNvPicPr>
                <p:nvPr/>
              </p:nvPicPr>
              <p:blipFill>
                <a:blip r:embed="rId22"/>
                <a:srcRect/>
                <a:stretch>
                  <a:fillRect/>
                </a:stretch>
              </p:blipFill>
              <p:spPr bwMode="auto">
                <a:xfrm>
                  <a:off x="7162800" y="4331494"/>
                  <a:ext cx="107156" cy="29527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3" name="Picture 21" descr="C:\Users\PeterHuang\Documents\posters\segment16.png"/>
                <p:cNvPicPr>
                  <a:picLocks noChangeAspect="1" noChangeArrowheads="1"/>
                </p:cNvPicPr>
                <p:nvPr/>
              </p:nvPicPr>
              <p:blipFill>
                <a:blip r:embed="rId23"/>
                <a:srcRect/>
                <a:stretch>
                  <a:fillRect/>
                </a:stretch>
              </p:blipFill>
              <p:spPr bwMode="auto">
                <a:xfrm>
                  <a:off x="6800850" y="4255295"/>
                  <a:ext cx="202406" cy="3881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4" name="Picture 22" descr="C:\Users\PeterHuang\Documents\posters\segment17.png"/>
                <p:cNvPicPr>
                  <a:picLocks noChangeAspect="1" noChangeArrowheads="1"/>
                </p:cNvPicPr>
                <p:nvPr/>
              </p:nvPicPr>
              <p:blipFill>
                <a:blip r:embed="rId24"/>
                <a:srcRect/>
                <a:stretch>
                  <a:fillRect/>
                </a:stretch>
              </p:blipFill>
              <p:spPr bwMode="auto">
                <a:xfrm>
                  <a:off x="6481762" y="5058918"/>
                  <a:ext cx="147638" cy="14049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5" name="Picture 23" descr="C:\Users\PeterHuang\Documents\posters\segment18.png"/>
                <p:cNvPicPr>
                  <a:picLocks noChangeAspect="1" noChangeArrowheads="1"/>
                </p:cNvPicPr>
                <p:nvPr/>
              </p:nvPicPr>
              <p:blipFill>
                <a:blip r:embed="rId25"/>
                <a:srcRect/>
                <a:stretch>
                  <a:fillRect/>
                </a:stretch>
              </p:blipFill>
              <p:spPr bwMode="auto">
                <a:xfrm>
                  <a:off x="6786562" y="5058918"/>
                  <a:ext cx="147638" cy="1500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6" name="Picture 24" descr="C:\Users\PeterHuang\Documents\posters\segment19.png"/>
                <p:cNvPicPr>
                  <a:picLocks noChangeAspect="1" noChangeArrowheads="1"/>
                </p:cNvPicPr>
                <p:nvPr/>
              </p:nvPicPr>
              <p:blipFill>
                <a:blip r:embed="rId26"/>
                <a:srcRect/>
                <a:stretch>
                  <a:fillRect/>
                </a:stretch>
              </p:blipFill>
              <p:spPr bwMode="auto">
                <a:xfrm>
                  <a:off x="7198518" y="3417094"/>
                  <a:ext cx="185738" cy="776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8" name="Picture 25" descr="C:\Users\PeterHuang\Documents\posters\segment20.png"/>
                <p:cNvPicPr>
                  <a:picLocks noChangeAspect="1" noChangeArrowheads="1"/>
                </p:cNvPicPr>
                <p:nvPr/>
              </p:nvPicPr>
              <p:blipFill>
                <a:blip r:embed="rId27"/>
                <a:srcRect/>
                <a:stretch>
                  <a:fillRect/>
                </a:stretch>
              </p:blipFill>
              <p:spPr bwMode="auto">
                <a:xfrm>
                  <a:off x="7924800" y="3417094"/>
                  <a:ext cx="178594" cy="6334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79" name="Picture 26" descr="C:\Users\PeterHuang\Documents\posters\segment26.png"/>
                <p:cNvPicPr>
                  <a:picLocks noChangeAspect="1" noChangeArrowheads="1"/>
                </p:cNvPicPr>
                <p:nvPr/>
              </p:nvPicPr>
              <p:blipFill>
                <a:blip r:embed="rId28"/>
                <a:srcRect/>
                <a:stretch>
                  <a:fillRect/>
                </a:stretch>
              </p:blipFill>
              <p:spPr bwMode="auto">
                <a:xfrm>
                  <a:off x="6015037" y="4241006"/>
                  <a:ext cx="309563" cy="395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0" name="Picture 27" descr="C:\Users\PeterHuang\Documents\posters\segment28.png"/>
                <p:cNvPicPr>
                  <a:picLocks noChangeAspect="1" noChangeArrowheads="1"/>
                </p:cNvPicPr>
                <p:nvPr/>
              </p:nvPicPr>
              <p:blipFill>
                <a:blip r:embed="rId29"/>
                <a:srcRect/>
                <a:stretch>
                  <a:fillRect/>
                </a:stretch>
              </p:blipFill>
              <p:spPr bwMode="auto">
                <a:xfrm>
                  <a:off x="7924800" y="4179094"/>
                  <a:ext cx="119063" cy="4619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1" name="Picture 28" descr="C:\Users\PeterHuang\Documents\posters\segment29.png"/>
                <p:cNvPicPr>
                  <a:picLocks noChangeAspect="1" noChangeArrowheads="1"/>
                </p:cNvPicPr>
                <p:nvPr/>
              </p:nvPicPr>
              <p:blipFill>
                <a:blip r:embed="rId30"/>
                <a:srcRect/>
                <a:stretch>
                  <a:fillRect/>
                </a:stretch>
              </p:blipFill>
              <p:spPr bwMode="auto">
                <a:xfrm>
                  <a:off x="7546181" y="3417094"/>
                  <a:ext cx="219075" cy="78581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2" name="Picture 29" descr="C:\Users\PeterHuang\Documents\posters\segment30.png"/>
                <p:cNvPicPr>
                  <a:picLocks noChangeAspect="1" noChangeArrowheads="1"/>
                </p:cNvPicPr>
                <p:nvPr/>
              </p:nvPicPr>
              <p:blipFill>
                <a:blip r:embed="rId31"/>
                <a:srcRect/>
                <a:stretch>
                  <a:fillRect/>
                </a:stretch>
              </p:blipFill>
              <p:spPr bwMode="auto">
                <a:xfrm>
                  <a:off x="6615112" y="3417094"/>
                  <a:ext cx="395288" cy="56911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3" name="Picture 9"/>
                <p:cNvPicPr>
                  <a:picLocks noChangeAspect="1" noChangeArrowheads="1"/>
                </p:cNvPicPr>
                <p:nvPr/>
              </p:nvPicPr>
              <p:blipFill>
                <a:blip r:embed="rId32"/>
                <a:srcRect/>
                <a:stretch>
                  <a:fillRect/>
                </a:stretch>
              </p:blipFill>
              <p:spPr bwMode="auto">
                <a:xfrm>
                  <a:off x="7083171" y="5410200"/>
                  <a:ext cx="232029" cy="4000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55" name="Rectangle 78"/>
              <p:cNvSpPr>
                <a:spLocks noChangeArrowheads="1"/>
              </p:cNvSpPr>
              <p:nvPr/>
            </p:nvSpPr>
            <p:spPr bwMode="auto">
              <a:xfrm>
                <a:off x="6592077" y="5666601"/>
                <a:ext cx="1223142" cy="24886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700"/>
                  <a:t>Initial Segments</a:t>
                </a:r>
              </a:p>
            </p:txBody>
          </p:sp>
        </p:grpSp>
      </p:grpSp>
      <p:grpSp>
        <p:nvGrpSpPr>
          <p:cNvPr id="84" name="Group 59"/>
          <p:cNvGrpSpPr>
            <a:grpSpLocks/>
          </p:cNvGrpSpPr>
          <p:nvPr/>
        </p:nvGrpSpPr>
        <p:grpSpPr bwMode="auto">
          <a:xfrm>
            <a:off x="8105775" y="1942480"/>
            <a:ext cx="4032250" cy="2630487"/>
            <a:chOff x="5699760" y="1447800"/>
            <a:chExt cx="2834640" cy="1849066"/>
          </a:xfrm>
        </p:grpSpPr>
        <p:grpSp>
          <p:nvGrpSpPr>
            <p:cNvPr id="85" name="Group 34"/>
            <p:cNvGrpSpPr>
              <a:grpSpLocks/>
            </p:cNvGrpSpPr>
            <p:nvPr/>
          </p:nvGrpSpPr>
          <p:grpSpPr bwMode="auto">
            <a:xfrm>
              <a:off x="5699760" y="1447800"/>
              <a:ext cx="2834640" cy="1564005"/>
              <a:chOff x="5699760" y="1447800"/>
              <a:chExt cx="2834640" cy="1564005"/>
            </a:xfrm>
          </p:grpSpPr>
          <p:pic>
            <p:nvPicPr>
              <p:cNvPr id="87" name="Picture 2" descr="C:\Users\PeterHuang\Documents\Pictures\segmentation_2.png"/>
              <p:cNvPicPr>
                <a:picLocks noChangeAspect="1" noChangeArrowheads="1"/>
              </p:cNvPicPr>
              <p:nvPr/>
            </p:nvPicPr>
            <p:blipFill>
              <a:blip r:embed="rId33"/>
              <a:srcRect/>
              <a:stretch>
                <a:fillRect/>
              </a:stretch>
            </p:blipFill>
            <p:spPr bwMode="auto">
              <a:xfrm>
                <a:off x="5699760" y="1447800"/>
                <a:ext cx="1371600" cy="14390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8" name="Picture 3" descr="C:\Users\PeterHuang\Documents\Pictures\segmentation_1.png"/>
              <p:cNvPicPr>
                <a:picLocks noChangeAspect="1" noChangeArrowheads="1"/>
              </p:cNvPicPr>
              <p:nvPr/>
            </p:nvPicPr>
            <p:blipFill>
              <a:blip r:embed="rId34"/>
              <a:srcRect/>
              <a:stretch>
                <a:fillRect/>
              </a:stretch>
            </p:blipFill>
            <p:spPr bwMode="auto">
              <a:xfrm>
                <a:off x="7162800" y="1447800"/>
                <a:ext cx="1371600" cy="14391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9" name="Picture 9"/>
              <p:cNvPicPr>
                <a:picLocks noChangeAspect="1" noChangeArrowheads="1"/>
              </p:cNvPicPr>
              <p:nvPr/>
            </p:nvPicPr>
            <p:blipFill>
              <a:blip r:embed="rId32"/>
              <a:srcRect/>
              <a:stretch>
                <a:fillRect/>
              </a:stretch>
            </p:blipFill>
            <p:spPr bwMode="auto">
              <a:xfrm>
                <a:off x="7010400" y="2971800"/>
                <a:ext cx="232029" cy="4000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86" name="Rectangle 107"/>
            <p:cNvSpPr>
              <a:spLocks noChangeArrowheads="1"/>
            </p:cNvSpPr>
            <p:nvPr/>
          </p:nvSpPr>
          <p:spPr bwMode="auto">
            <a:xfrm>
              <a:off x="6553200" y="3048000"/>
              <a:ext cx="1350506" cy="2488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700"/>
                <a:t>Randomized Cuts</a:t>
              </a:r>
            </a:p>
          </p:txBody>
        </p:sp>
      </p:grpSp>
      <p:sp>
        <p:nvSpPr>
          <p:cNvPr id="77" name="Rectangle 76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8435" name="Picture 2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8436" name="Picture 3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8438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8439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844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Segmentation Parameterization</a:t>
            </a:r>
          </a:p>
        </p:txBody>
      </p:sp>
      <p:pic>
        <p:nvPicPr>
          <p:cNvPr id="18441" name="Picture 49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1573213" y="3840163"/>
            <a:ext cx="542925" cy="25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5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3090863" y="3767138"/>
            <a:ext cx="66468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43" name="Group 13"/>
          <p:cNvGrpSpPr>
            <a:grpSpLocks/>
          </p:cNvGrpSpPr>
          <p:nvPr/>
        </p:nvGrpSpPr>
        <p:grpSpPr bwMode="auto">
          <a:xfrm>
            <a:off x="576263" y="2124075"/>
            <a:ext cx="11614150" cy="992188"/>
            <a:chOff x="762000" y="1371600"/>
            <a:chExt cx="8166171" cy="697993"/>
          </a:xfrm>
        </p:grpSpPr>
        <p:pic>
          <p:nvPicPr>
            <p:cNvPr id="18458" name="Picture 52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762000" y="1371600"/>
              <a:ext cx="4457709" cy="660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459" name="Picture 5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5181600" y="1536192"/>
              <a:ext cx="3746571" cy="5334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8444" name="Picture 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086100" y="4529138"/>
            <a:ext cx="7153275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445" name="Group 17"/>
          <p:cNvGrpSpPr>
            <a:grpSpLocks/>
          </p:cNvGrpSpPr>
          <p:nvPr/>
        </p:nvGrpSpPr>
        <p:grpSpPr bwMode="auto">
          <a:xfrm>
            <a:off x="8921750" y="5591175"/>
            <a:ext cx="3262313" cy="2814638"/>
            <a:chOff x="975442" y="3810000"/>
            <a:chExt cx="3360798" cy="2816629"/>
          </a:xfrm>
        </p:grpSpPr>
        <p:sp>
          <p:nvSpPr>
            <p:cNvPr id="57" name="Freeform 56"/>
            <p:cNvSpPr/>
            <p:nvPr/>
          </p:nvSpPr>
          <p:spPr>
            <a:xfrm>
              <a:off x="1067026" y="4675800"/>
              <a:ext cx="2286324" cy="243059"/>
            </a:xfrm>
            <a:custGeom>
              <a:avLst/>
              <a:gdLst>
                <a:gd name="connsiteX0" fmla="*/ 0 w 2078182"/>
                <a:gd name="connsiteY0" fmla="*/ 0 h 353291"/>
                <a:gd name="connsiteX1" fmla="*/ 1094509 w 2078182"/>
                <a:gd name="connsiteY1" fmla="*/ 332509 h 353291"/>
                <a:gd name="connsiteX2" fmla="*/ 2078182 w 2078182"/>
                <a:gd name="connsiteY2" fmla="*/ 124691 h 353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78182" h="353291">
                  <a:moveTo>
                    <a:pt x="0" y="0"/>
                  </a:moveTo>
                  <a:cubicBezTo>
                    <a:pt x="374072" y="155863"/>
                    <a:pt x="748145" y="311727"/>
                    <a:pt x="1094509" y="332509"/>
                  </a:cubicBezTo>
                  <a:cubicBezTo>
                    <a:pt x="1440873" y="353291"/>
                    <a:pt x="1759527" y="238991"/>
                    <a:pt x="2078182" y="124691"/>
                  </a:cubicBezTo>
                </a:path>
              </a:pathLst>
            </a:custGeom>
            <a:ln w="25400">
              <a:solidFill>
                <a:srgbClr val="FF99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18449" name="Group 16"/>
            <p:cNvGrpSpPr>
              <a:grpSpLocks/>
            </p:cNvGrpSpPr>
            <p:nvPr/>
          </p:nvGrpSpPr>
          <p:grpSpPr bwMode="auto">
            <a:xfrm>
              <a:off x="975442" y="3810000"/>
              <a:ext cx="3360798" cy="2816629"/>
              <a:chOff x="975442" y="3810000"/>
              <a:chExt cx="3360798" cy="2816629"/>
            </a:xfrm>
          </p:grpSpPr>
          <p:grpSp>
            <p:nvGrpSpPr>
              <p:cNvPr id="18450" name="Group 14"/>
              <p:cNvGrpSpPr>
                <a:grpSpLocks/>
              </p:cNvGrpSpPr>
              <p:nvPr/>
            </p:nvGrpSpPr>
            <p:grpSpPr bwMode="auto">
              <a:xfrm>
                <a:off x="975442" y="4066309"/>
                <a:ext cx="3360798" cy="2560320"/>
                <a:chOff x="2728042" y="3078480"/>
                <a:chExt cx="3360798" cy="2560320"/>
              </a:xfrm>
            </p:grpSpPr>
            <p:pic>
              <p:nvPicPr>
                <p:cNvPr id="18456" name="Picture 2" descr="C:\Users\Peter\Documents\MATLAB\Fig2\patches_2.png"/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>
                  <a:fillRect/>
                </a:stretch>
              </p:blipFill>
              <p:spPr bwMode="auto">
                <a:xfrm>
                  <a:off x="4921800" y="3078480"/>
                  <a:ext cx="1167040" cy="25603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8457" name="Picture 4" descr="C:\Users\Peter\Documents\MATLAB\Fig2\patches_13.png"/>
                <p:cNvPicPr>
                  <a:picLocks noChangeAspect="1" noChangeArrowheads="1"/>
                </p:cNvPicPr>
                <p:nvPr/>
              </p:nvPicPr>
              <p:blipFill>
                <a:blip r:embed="rId16"/>
                <a:srcRect/>
                <a:stretch>
                  <a:fillRect/>
                </a:stretch>
              </p:blipFill>
              <p:spPr bwMode="auto">
                <a:xfrm>
                  <a:off x="2728042" y="3078480"/>
                  <a:ext cx="974558" cy="219456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18451" name="Group 59"/>
              <p:cNvGrpSpPr>
                <a:grpSpLocks/>
              </p:cNvGrpSpPr>
              <p:nvPr/>
            </p:nvGrpSpPr>
            <p:grpSpPr bwMode="auto">
              <a:xfrm>
                <a:off x="1524000" y="3810000"/>
                <a:ext cx="2057400" cy="2692400"/>
                <a:chOff x="3276600" y="2822171"/>
                <a:chExt cx="2057400" cy="2692400"/>
              </a:xfrm>
            </p:grpSpPr>
            <p:sp>
              <p:nvSpPr>
                <p:cNvPr id="61" name="Freeform 60"/>
                <p:cNvSpPr/>
                <p:nvPr/>
              </p:nvSpPr>
              <p:spPr>
                <a:xfrm>
                  <a:off x="3504869" y="2822171"/>
                  <a:ext cx="1676310" cy="332023"/>
                </a:xfrm>
                <a:custGeom>
                  <a:avLst/>
                  <a:gdLst>
                    <a:gd name="connsiteX0" fmla="*/ 0 w 1537855"/>
                    <a:gd name="connsiteY0" fmla="*/ 339436 h 339436"/>
                    <a:gd name="connsiteX1" fmla="*/ 762000 w 1537855"/>
                    <a:gd name="connsiteY1" fmla="*/ 6927 h 339436"/>
                    <a:gd name="connsiteX2" fmla="*/ 1537855 w 1537855"/>
                    <a:gd name="connsiteY2" fmla="*/ 297873 h 339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37855" h="339436">
                      <a:moveTo>
                        <a:pt x="0" y="339436"/>
                      </a:moveTo>
                      <a:cubicBezTo>
                        <a:pt x="252845" y="176645"/>
                        <a:pt x="505691" y="13854"/>
                        <a:pt x="762000" y="6927"/>
                      </a:cubicBezTo>
                      <a:cubicBezTo>
                        <a:pt x="1018309" y="0"/>
                        <a:pt x="1278082" y="148936"/>
                        <a:pt x="1537855" y="297873"/>
                      </a:cubicBezTo>
                    </a:path>
                  </a:pathLst>
                </a:custGeom>
                <a:ln w="38100">
                  <a:solidFill>
                    <a:srgbClr val="00CC00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2" name="Freeform 61"/>
                <p:cNvSpPr/>
                <p:nvPr/>
              </p:nvSpPr>
              <p:spPr>
                <a:xfrm>
                  <a:off x="3275910" y="3459209"/>
                  <a:ext cx="2057364" cy="152508"/>
                </a:xfrm>
                <a:custGeom>
                  <a:avLst/>
                  <a:gdLst>
                    <a:gd name="connsiteX0" fmla="*/ 0 w 1884218"/>
                    <a:gd name="connsiteY0" fmla="*/ 71582 h 168564"/>
                    <a:gd name="connsiteX1" fmla="*/ 886691 w 1884218"/>
                    <a:gd name="connsiteY1" fmla="*/ 16164 h 168564"/>
                    <a:gd name="connsiteX2" fmla="*/ 1884218 w 1884218"/>
                    <a:gd name="connsiteY2" fmla="*/ 168564 h 168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84218" h="168564">
                      <a:moveTo>
                        <a:pt x="0" y="71582"/>
                      </a:moveTo>
                      <a:cubicBezTo>
                        <a:pt x="286327" y="35791"/>
                        <a:pt x="572655" y="0"/>
                        <a:pt x="886691" y="16164"/>
                      </a:cubicBezTo>
                      <a:cubicBezTo>
                        <a:pt x="1200727" y="32328"/>
                        <a:pt x="1542472" y="100446"/>
                        <a:pt x="1884218" y="168564"/>
                      </a:cubicBezTo>
                    </a:path>
                  </a:pathLst>
                </a:custGeom>
                <a:ln w="38100">
                  <a:solidFill>
                    <a:srgbClr val="FFFF00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3" name="Freeform 62"/>
                <p:cNvSpPr/>
                <p:nvPr/>
              </p:nvSpPr>
              <p:spPr>
                <a:xfrm>
                  <a:off x="3670047" y="4450510"/>
                  <a:ext cx="1359038" cy="254180"/>
                </a:xfrm>
                <a:custGeom>
                  <a:avLst/>
                  <a:gdLst>
                    <a:gd name="connsiteX0" fmla="*/ 0 w 1357745"/>
                    <a:gd name="connsiteY0" fmla="*/ 0 h 254000"/>
                    <a:gd name="connsiteX1" fmla="*/ 720436 w 1357745"/>
                    <a:gd name="connsiteY1" fmla="*/ 249382 h 254000"/>
                    <a:gd name="connsiteX2" fmla="*/ 1357745 w 1357745"/>
                    <a:gd name="connsiteY2" fmla="*/ 27709 h 25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357745" h="254000">
                      <a:moveTo>
                        <a:pt x="0" y="0"/>
                      </a:moveTo>
                      <a:cubicBezTo>
                        <a:pt x="247072" y="122382"/>
                        <a:pt x="494145" y="244764"/>
                        <a:pt x="720436" y="249382"/>
                      </a:cubicBezTo>
                      <a:cubicBezTo>
                        <a:pt x="946727" y="254000"/>
                        <a:pt x="1152236" y="140854"/>
                        <a:pt x="1357745" y="27709"/>
                      </a:cubicBezTo>
                    </a:path>
                  </a:pathLst>
                </a:custGeom>
                <a:ln w="38100">
                  <a:solidFill>
                    <a:srgbClr val="00B050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  <p:sp>
              <p:nvSpPr>
                <p:cNvPr id="65" name="Freeform 64"/>
                <p:cNvSpPr/>
                <p:nvPr/>
              </p:nvSpPr>
              <p:spPr>
                <a:xfrm>
                  <a:off x="3421462" y="5198751"/>
                  <a:ext cx="1524216" cy="316136"/>
                </a:xfrm>
                <a:custGeom>
                  <a:avLst/>
                  <a:gdLst>
                    <a:gd name="connsiteX0" fmla="*/ 0 w 1524000"/>
                    <a:gd name="connsiteY0" fmla="*/ 0 h 316346"/>
                    <a:gd name="connsiteX1" fmla="*/ 720436 w 1524000"/>
                    <a:gd name="connsiteY1" fmla="*/ 290946 h 316346"/>
                    <a:gd name="connsiteX2" fmla="*/ 1524000 w 1524000"/>
                    <a:gd name="connsiteY2" fmla="*/ 152400 h 316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24000" h="316346">
                      <a:moveTo>
                        <a:pt x="0" y="0"/>
                      </a:moveTo>
                      <a:cubicBezTo>
                        <a:pt x="233218" y="132773"/>
                        <a:pt x="466436" y="265546"/>
                        <a:pt x="720436" y="290946"/>
                      </a:cubicBezTo>
                      <a:cubicBezTo>
                        <a:pt x="974436" y="316346"/>
                        <a:pt x="1249218" y="234373"/>
                        <a:pt x="1524000" y="152400"/>
                      </a:cubicBezTo>
                    </a:path>
                  </a:pathLst>
                </a:custGeom>
                <a:ln w="38100">
                  <a:solidFill>
                    <a:srgbClr val="FF66CC"/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en-US"/>
                </a:p>
              </p:txBody>
            </p:sp>
          </p:grpSp>
        </p:grpSp>
      </p:grpSp>
      <p:sp>
        <p:nvSpPr>
          <p:cNvPr id="75" name="TextBox 74"/>
          <p:cNvSpPr txBox="1"/>
          <p:nvPr/>
        </p:nvSpPr>
        <p:spPr>
          <a:xfrm>
            <a:off x="9909175" y="1204913"/>
            <a:ext cx="2317750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11]</a:t>
            </a:r>
          </a:p>
        </p:txBody>
      </p:sp>
      <p:sp>
        <p:nvSpPr>
          <p:cNvPr id="18447" name="Rectangle 75"/>
          <p:cNvSpPr>
            <a:spLocks noChangeArrowheads="1"/>
          </p:cNvSpPr>
          <p:nvPr/>
        </p:nvSpPr>
        <p:spPr bwMode="auto">
          <a:xfrm>
            <a:off x="741363" y="5991180"/>
            <a:ext cx="7489825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i="1" dirty="0" smtClean="0">
                <a:solidFill>
                  <a:srgbClr val="FF0000"/>
                </a:solidFill>
              </a:rPr>
              <a:t>Combinatorial optimization</a:t>
            </a:r>
          </a:p>
          <a:p>
            <a:r>
              <a:rPr lang="en-US" sz="3200" i="1" dirty="0" smtClean="0">
                <a:solidFill>
                  <a:srgbClr val="FF0000"/>
                </a:solidFill>
              </a:rPr>
              <a:t>via linear </a:t>
            </a:r>
            <a:r>
              <a:rPr lang="en-US" sz="3200" i="1" dirty="0">
                <a:solidFill>
                  <a:srgbClr val="FF0000"/>
                </a:solidFill>
              </a:rPr>
              <a:t>programming relaxation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9459" name="Picture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9460" name="Picture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9461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9462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946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946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Multi-way joint segmentation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909175" y="1204913"/>
            <a:ext cx="2317750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11]</a:t>
            </a:r>
          </a:p>
        </p:txBody>
      </p: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650875" y="1843088"/>
            <a:ext cx="11487150" cy="671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>
            <a:normAutofit/>
          </a:bodyPr>
          <a:lstStyle/>
          <a:p>
            <a:pPr marL="342900" indent="-342900">
              <a:spcBef>
                <a:spcPts val="1000"/>
              </a:spcBef>
              <a:defRPr/>
            </a:pPr>
            <a:r>
              <a:rPr lang="en-US" sz="3800" kern="0">
                <a:solidFill>
                  <a:srgbClr val="298DC2"/>
                </a:solidFill>
                <a:latin typeface="+mn-lt"/>
                <a:ea typeface="+mn-ea"/>
                <a:sym typeface="Arial" pitchFamily="34" charset="0"/>
              </a:rPr>
              <a:t>Objective function</a:t>
            </a:r>
            <a:endParaRPr lang="en-US" sz="3800" kern="0" dirty="0">
              <a:solidFill>
                <a:srgbClr val="298DC2"/>
              </a:solidFill>
              <a:latin typeface="+mn-lt"/>
              <a:ea typeface="+mn-ea"/>
              <a:sym typeface="Arial" pitchFamily="34" charset="0"/>
            </a:endParaRPr>
          </a:p>
        </p:txBody>
      </p:sp>
      <p:pic>
        <p:nvPicPr>
          <p:cNvPr id="19467" name="Picture 34" descr="Pairwise joint segmentation.pn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09638" y="4681538"/>
            <a:ext cx="3711575" cy="325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468" name="Group 11"/>
          <p:cNvGrpSpPr>
            <a:grpSpLocks noChangeAspect="1"/>
          </p:cNvGrpSpPr>
          <p:nvPr/>
        </p:nvGrpSpPr>
        <p:grpSpPr bwMode="auto">
          <a:xfrm>
            <a:off x="4941888" y="4681538"/>
            <a:ext cx="6962775" cy="3251200"/>
            <a:chOff x="3566160" y="3749040"/>
            <a:chExt cx="4406340" cy="2057400"/>
          </a:xfrm>
        </p:grpSpPr>
        <p:pic>
          <p:nvPicPr>
            <p:cNvPr id="19471" name="Picture 36" descr="Multiway joint segmentation.png"/>
            <p:cNvPicPr>
              <a:picLocks noChangeAspect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023360" y="3749040"/>
              <a:ext cx="3949140" cy="2057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" name="Right Arrow 37"/>
            <p:cNvSpPr/>
            <p:nvPr/>
          </p:nvSpPr>
          <p:spPr>
            <a:xfrm>
              <a:off x="3566160" y="4663217"/>
              <a:ext cx="304405" cy="152698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pic>
        <p:nvPicPr>
          <p:cNvPr id="19469" name="Picture 3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6465888" y="4514850"/>
            <a:ext cx="73025" cy="7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70" name="Picture 39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2366963" y="3033713"/>
            <a:ext cx="8037512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048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48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48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48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Result on Princeton segmentation benchmark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909175" y="1204913"/>
            <a:ext cx="2317750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11]</a:t>
            </a:r>
          </a:p>
        </p:txBody>
      </p:sp>
      <p:sp>
        <p:nvSpPr>
          <p:cNvPr id="17" name="Content Placeholder 1"/>
          <p:cNvSpPr txBox="1">
            <a:spLocks/>
          </p:cNvSpPr>
          <p:nvPr/>
        </p:nvSpPr>
        <p:spPr bwMode="auto">
          <a:xfrm>
            <a:off x="957784" y="6893024"/>
            <a:ext cx="1173730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380 shapes in 19 categories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Manual segmentations for each shape</a:t>
            </a:r>
            <a:endParaRPr kumimoji="0" lang="en-US" sz="3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Arial" pitchFamily="34" charset="0"/>
            </a:endParaRPr>
          </a:p>
        </p:txBody>
      </p:sp>
      <p:pic>
        <p:nvPicPr>
          <p:cNvPr id="18" name="Picture 2" descr="C:\Users\Peter\Pictures\benchmark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9792" y="2068488"/>
            <a:ext cx="10743485" cy="4561230"/>
          </a:xfrm>
          <a:prstGeom prst="rect">
            <a:avLst/>
          </a:prstGeom>
          <a:noFill/>
        </p:spPr>
      </p:pic>
      <p:sp>
        <p:nvSpPr>
          <p:cNvPr id="12" name="Rectangle 11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048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48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048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048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Result on Princeton segmentation benchmark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909175" y="1204913"/>
            <a:ext cx="2317750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11]</a:t>
            </a:r>
          </a:p>
        </p:txBody>
      </p:sp>
      <p:pic>
        <p:nvPicPr>
          <p:cNvPr id="18" name="Picture 2" descr="C:\Users\Peter\Pictures\benchmark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9792" y="1924472"/>
            <a:ext cx="10743485" cy="4561230"/>
          </a:xfrm>
          <a:prstGeom prst="rect">
            <a:avLst/>
          </a:prstGeom>
          <a:noFill/>
        </p:spPr>
      </p:pic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1029794" y="7037040"/>
          <a:ext cx="10729188" cy="1296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8198"/>
                <a:gridCol w="1788198"/>
                <a:gridCol w="1788198"/>
                <a:gridCol w="1548172"/>
                <a:gridCol w="1872208"/>
                <a:gridCol w="1944214"/>
              </a:tblGrid>
              <a:tr h="648072">
                <a:tc>
                  <a:txBody>
                    <a:bodyPr/>
                    <a:lstStyle/>
                    <a:p>
                      <a:pPr algn="ctr"/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err="1" smtClean="0"/>
                        <a:t>RCut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SD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SSC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JSS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Supervised</a:t>
                      </a:r>
                      <a:endParaRPr lang="en-US" sz="2400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Average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85.6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83.6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88.54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90.8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/>
                        <a:t>90.5-92.1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97944" y="4300736"/>
            <a:ext cx="83529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/>
              <a:t>Semi-supervised methods</a:t>
            </a:r>
            <a:endParaRPr lang="en-US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150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51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1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Learning from labeled and unlabeled data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995549" y="1204913"/>
            <a:ext cx="2231376" cy="485259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[Wang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12]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8" name="Picture 8" descr="C:\Users\yunhai\Desktop\example00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2612" y="2285016"/>
            <a:ext cx="4770172" cy="4536000"/>
          </a:xfrm>
          <a:prstGeom prst="rect">
            <a:avLst/>
          </a:prstGeom>
          <a:noFill/>
        </p:spPr>
      </p:pic>
      <p:sp>
        <p:nvSpPr>
          <p:cNvPr id="11" name="Rectangle 10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150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51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1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Supervised learning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995549" y="1204913"/>
            <a:ext cx="2231376" cy="485259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[Wang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12]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Picture 9" descr="C:\Users\yunhai\Desktop\example00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60820" y="2203704"/>
            <a:ext cx="4770172" cy="45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8" descr="C:\Users\yunhai\Desktop\example00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02612" y="2285016"/>
            <a:ext cx="4770172" cy="4536000"/>
          </a:xfrm>
          <a:prstGeom prst="rect">
            <a:avLst/>
          </a:prstGeom>
          <a:noFill/>
        </p:spPr>
      </p:pic>
      <p:sp>
        <p:nvSpPr>
          <p:cNvPr id="13" name="右箭头 8"/>
          <p:cNvSpPr/>
          <p:nvPr/>
        </p:nvSpPr>
        <p:spPr>
          <a:xfrm>
            <a:off x="6214368" y="4186027"/>
            <a:ext cx="604867" cy="691277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150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51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1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Un-supervised learning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995549" y="1204913"/>
            <a:ext cx="2231376" cy="485259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[Wang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12]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1" name="Picture 9" descr="C:\Users\yunhai\Desktop\example002.png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7058843" y="2202930"/>
            <a:ext cx="4766667" cy="453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C:\Users\yunhai\Desktop\example001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02612" y="2285016"/>
            <a:ext cx="4770172" cy="4536000"/>
          </a:xfrm>
          <a:prstGeom prst="rect">
            <a:avLst/>
          </a:prstGeom>
          <a:noFill/>
        </p:spPr>
      </p:pic>
      <p:sp>
        <p:nvSpPr>
          <p:cNvPr id="15" name="右箭头 8"/>
          <p:cNvSpPr/>
          <p:nvPr/>
        </p:nvSpPr>
        <p:spPr>
          <a:xfrm>
            <a:off x="6214368" y="4186027"/>
            <a:ext cx="604867" cy="691277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150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51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1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Semi-supervised learning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995549" y="1204913"/>
            <a:ext cx="2231376" cy="485259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[Wang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12]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4" name="Picture 8" descr="C:\Users\yunhai\Desktop\example00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2612" y="2285016"/>
            <a:ext cx="4770172" cy="4536000"/>
          </a:xfrm>
          <a:prstGeom prst="rect">
            <a:avLst/>
          </a:prstGeom>
          <a:noFill/>
        </p:spPr>
      </p:pic>
      <p:sp>
        <p:nvSpPr>
          <p:cNvPr id="15" name="右箭头 8"/>
          <p:cNvSpPr/>
          <p:nvPr/>
        </p:nvSpPr>
        <p:spPr>
          <a:xfrm>
            <a:off x="6214368" y="4186027"/>
            <a:ext cx="604867" cy="691277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3" name="Picture 9" descr="C:\Users\yunhai\Desktop\example002.pn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7059168" y="2203704"/>
            <a:ext cx="4766667" cy="453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tangle 15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8195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6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8199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20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Shape segmentation</a:t>
            </a:r>
          </a:p>
        </p:txBody>
      </p:sp>
      <p:sp>
        <p:nvSpPr>
          <p:cNvPr id="8201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0" name="Picture 9" descr="D:\GuibasHome\OwnProposals\2012NSF_BigData\12NSF_BigData\src\Figs\siga11m.pn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1885"/>
          <a:stretch/>
        </p:blipFill>
        <p:spPr bwMode="auto">
          <a:xfrm>
            <a:off x="2198688" y="3257550"/>
            <a:ext cx="1558925" cy="3462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pic>
        <p:nvPicPr>
          <p:cNvPr id="11" name="Picture 10" descr="D:\GuibasHome\OwnProposals\2012NSF_BigData\12NSF_BigData\src\Figs\siga11m.png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115"/>
          <a:stretch/>
        </p:blipFill>
        <p:spPr bwMode="auto">
          <a:xfrm>
            <a:off x="3757613" y="3290888"/>
            <a:ext cx="7048500" cy="34623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/>
          </a:extLst>
        </p:spPr>
      </p:pic>
      <p:sp>
        <p:nvSpPr>
          <p:cNvPr id="8205" name="Rectangle 1"/>
          <p:cNvSpPr>
            <a:spLocks noChangeArrowheads="1"/>
          </p:cNvSpPr>
          <p:nvPr/>
        </p:nvSpPr>
        <p:spPr bwMode="auto">
          <a:xfrm>
            <a:off x="647700" y="1598613"/>
            <a:ext cx="11709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800" dirty="0"/>
              <a:t>The interpretation of a </a:t>
            </a:r>
            <a:r>
              <a:rPr lang="en-US" sz="2800" dirty="0" smtClean="0"/>
              <a:t>shape is </a:t>
            </a:r>
            <a:r>
              <a:rPr lang="en-US" sz="2800" dirty="0"/>
              <a:t>deeply influenced by our interpretation of other </a:t>
            </a:r>
            <a:r>
              <a:rPr lang="en-US" sz="2800" dirty="0" smtClean="0"/>
              <a:t>shapes</a:t>
            </a:r>
            <a:endParaRPr lang="en-US" sz="2800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3622080" y="3148608"/>
            <a:ext cx="7632848" cy="3888432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58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150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51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1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Constrained clustering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995549" y="1204913"/>
            <a:ext cx="2231376" cy="485259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[Wang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12]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5" name="Picture 8" descr="C:\Users\yunhai\Desktop\example00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2612" y="2285016"/>
            <a:ext cx="4770172" cy="4536000"/>
          </a:xfrm>
          <a:prstGeom prst="rect">
            <a:avLst/>
          </a:prstGeom>
          <a:noFill/>
        </p:spPr>
      </p:pic>
      <p:sp>
        <p:nvSpPr>
          <p:cNvPr id="36" name="右箭头 8"/>
          <p:cNvSpPr/>
          <p:nvPr/>
        </p:nvSpPr>
        <p:spPr>
          <a:xfrm>
            <a:off x="6214368" y="4186027"/>
            <a:ext cx="604867" cy="691277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7" name="Picture 9" descr="C:\Users\yunhai\Desktop\example002.pn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7069807" y="2249424"/>
            <a:ext cx="4766667" cy="453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Straight Connector 38"/>
          <p:cNvCxnSpPr/>
          <p:nvPr/>
        </p:nvCxnSpPr>
        <p:spPr bwMode="auto">
          <a:xfrm flipH="1" flipV="1">
            <a:off x="2685976" y="3004592"/>
            <a:ext cx="2664296" cy="864096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 flipH="1" flipV="1">
            <a:off x="1749872" y="5164832"/>
            <a:ext cx="2592288" cy="108012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4" name="Straight Connector 43"/>
          <p:cNvCxnSpPr/>
          <p:nvPr/>
        </p:nvCxnSpPr>
        <p:spPr bwMode="auto">
          <a:xfrm flipH="1">
            <a:off x="1677864" y="3004592"/>
            <a:ext cx="792088" cy="201622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5" name="TextBox 44"/>
          <p:cNvSpPr txBox="1"/>
          <p:nvPr/>
        </p:nvSpPr>
        <p:spPr>
          <a:xfrm>
            <a:off x="2757984" y="3580656"/>
            <a:ext cx="1391951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b="1" dirty="0" smtClean="0">
                <a:latin typeface="Helvetica" pitchFamily="34" charset="0"/>
                <a:cs typeface="Helvetica" pitchFamily="34" charset="0"/>
              </a:rPr>
              <a:t>Cannot Link</a:t>
            </a:r>
            <a:endParaRPr lang="he-IL" sz="16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41760" y="3796680"/>
            <a:ext cx="118848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b="1" dirty="0" smtClean="0">
                <a:latin typeface="Helvetica" pitchFamily="34" charset="0"/>
                <a:cs typeface="Helvetica" pitchFamily="34" charset="0"/>
              </a:rPr>
              <a:t>Must Link</a:t>
            </a:r>
            <a:endParaRPr lang="he-IL" sz="16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150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51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1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Constrained clustering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995549" y="1204913"/>
            <a:ext cx="2231376" cy="485259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[Wang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12]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5" name="Picture 8" descr="C:\Users\yunhai\Desktop\example001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02612" y="2285016"/>
            <a:ext cx="4770172" cy="4536000"/>
          </a:xfrm>
          <a:prstGeom prst="rect">
            <a:avLst/>
          </a:prstGeom>
          <a:noFill/>
        </p:spPr>
      </p:pic>
      <p:sp>
        <p:nvSpPr>
          <p:cNvPr id="36" name="右箭头 8"/>
          <p:cNvSpPr/>
          <p:nvPr/>
        </p:nvSpPr>
        <p:spPr>
          <a:xfrm>
            <a:off x="6214368" y="4186027"/>
            <a:ext cx="604867" cy="691277"/>
          </a:xfrm>
          <a:prstGeom prst="rightArrow">
            <a:avLst/>
          </a:prstGeom>
          <a:solidFill>
            <a:srgbClr val="2BC6FD"/>
          </a:solidFill>
          <a:ln>
            <a:solidFill>
              <a:srgbClr val="2BC6FD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7" name="Picture 9" descr="C:\Users\yunhai\Desktop\example002.pn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7069807" y="2249424"/>
            <a:ext cx="4766667" cy="4532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9" name="Straight Connector 38"/>
          <p:cNvCxnSpPr/>
          <p:nvPr/>
        </p:nvCxnSpPr>
        <p:spPr bwMode="auto">
          <a:xfrm flipH="1" flipV="1">
            <a:off x="2685976" y="3004592"/>
            <a:ext cx="2664296" cy="864096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0" name="Straight Connector 39"/>
          <p:cNvCxnSpPr/>
          <p:nvPr/>
        </p:nvCxnSpPr>
        <p:spPr bwMode="auto">
          <a:xfrm flipH="1" flipV="1">
            <a:off x="1749872" y="5164832"/>
            <a:ext cx="2592288" cy="108012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44" name="Straight Connector 43"/>
          <p:cNvCxnSpPr/>
          <p:nvPr/>
        </p:nvCxnSpPr>
        <p:spPr bwMode="auto">
          <a:xfrm flipH="1">
            <a:off x="1677864" y="3004592"/>
            <a:ext cx="792088" cy="2016224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45" name="TextBox 44"/>
          <p:cNvSpPr txBox="1"/>
          <p:nvPr/>
        </p:nvSpPr>
        <p:spPr>
          <a:xfrm>
            <a:off x="2757984" y="3580656"/>
            <a:ext cx="1391951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b="1" dirty="0" smtClean="0">
                <a:latin typeface="Helvetica" pitchFamily="34" charset="0"/>
                <a:cs typeface="Helvetica" pitchFamily="34" charset="0"/>
              </a:rPr>
              <a:t>Cannot Link</a:t>
            </a:r>
            <a:endParaRPr lang="he-IL" sz="16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41760" y="3796680"/>
            <a:ext cx="1188483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en-US" sz="1600" b="1" dirty="0" smtClean="0">
                <a:latin typeface="Helvetica" pitchFamily="34" charset="0"/>
                <a:cs typeface="Helvetica" pitchFamily="34" charset="0"/>
              </a:rPr>
              <a:t>Must Link</a:t>
            </a:r>
            <a:endParaRPr lang="he-IL" sz="1600" b="1" dirty="0">
              <a:latin typeface="Helvetica" pitchFamily="34" charset="0"/>
              <a:cs typeface="Helvetica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150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51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1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Algorithm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995549" y="1204913"/>
            <a:ext cx="2231376" cy="485259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[Wang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12]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51" name="组合 29"/>
          <p:cNvGrpSpPr/>
          <p:nvPr/>
        </p:nvGrpSpPr>
        <p:grpSpPr>
          <a:xfrm>
            <a:off x="2051720" y="1991413"/>
            <a:ext cx="3265752" cy="2364674"/>
            <a:chOff x="1475656" y="1419622"/>
            <a:chExt cx="2600118" cy="1310953"/>
          </a:xfrm>
        </p:grpSpPr>
        <p:sp>
          <p:nvSpPr>
            <p:cNvPr id="52" name="矩形 13"/>
            <p:cNvSpPr/>
            <p:nvPr/>
          </p:nvSpPr>
          <p:spPr>
            <a:xfrm>
              <a:off x="1865974" y="2499742"/>
              <a:ext cx="2209800" cy="230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Initial Co-segmentation 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grpSp>
          <p:nvGrpSpPr>
            <p:cNvPr id="53" name="组合 18"/>
            <p:cNvGrpSpPr/>
            <p:nvPr/>
          </p:nvGrpSpPr>
          <p:grpSpPr>
            <a:xfrm>
              <a:off x="1475656" y="1419622"/>
              <a:ext cx="2304256" cy="1008112"/>
              <a:chOff x="179512" y="1923678"/>
              <a:chExt cx="2376264" cy="1008112"/>
            </a:xfrm>
          </p:grpSpPr>
          <p:pic>
            <p:nvPicPr>
              <p:cNvPr id="54" name="Picture 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179512" y="1995686"/>
                <a:ext cx="2375286" cy="9361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5" name="圆角矩形 17"/>
              <p:cNvSpPr/>
              <p:nvPr/>
            </p:nvSpPr>
            <p:spPr>
              <a:xfrm>
                <a:off x="216024" y="1923678"/>
                <a:ext cx="2339752" cy="1008112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</p:grpSp>
      <p:sp>
        <p:nvSpPr>
          <p:cNvPr id="56" name="右箭头 38"/>
          <p:cNvSpPr/>
          <p:nvPr/>
        </p:nvSpPr>
        <p:spPr>
          <a:xfrm>
            <a:off x="5398080" y="2381072"/>
            <a:ext cx="994864" cy="779321"/>
          </a:xfrm>
          <a:prstGeom prst="rightArrow">
            <a:avLst/>
          </a:prstGeom>
          <a:solidFill>
            <a:srgbClr val="2BC6F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57" name="组合 30"/>
          <p:cNvGrpSpPr/>
          <p:nvPr/>
        </p:nvGrpSpPr>
        <p:grpSpPr>
          <a:xfrm>
            <a:off x="6749036" y="1731640"/>
            <a:ext cx="2716446" cy="2624449"/>
            <a:chOff x="5215553" y="1275606"/>
            <a:chExt cx="2162773" cy="1454969"/>
          </a:xfrm>
        </p:grpSpPr>
        <p:sp>
          <p:nvSpPr>
            <p:cNvPr id="58" name="矩形 9"/>
            <p:cNvSpPr/>
            <p:nvPr/>
          </p:nvSpPr>
          <p:spPr>
            <a:xfrm>
              <a:off x="5215553" y="2499742"/>
              <a:ext cx="2162773" cy="23083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Constrained Clustering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  <p:grpSp>
          <p:nvGrpSpPr>
            <p:cNvPr id="59" name="组合 53"/>
            <p:cNvGrpSpPr/>
            <p:nvPr/>
          </p:nvGrpSpPr>
          <p:grpSpPr>
            <a:xfrm>
              <a:off x="5292080" y="1275606"/>
              <a:ext cx="2016224" cy="1152128"/>
              <a:chOff x="899592" y="3867894"/>
              <a:chExt cx="2016224" cy="1152128"/>
            </a:xfrm>
          </p:grpSpPr>
          <p:sp>
            <p:nvSpPr>
              <p:cNvPr id="60" name="圆角矩形 50"/>
              <p:cNvSpPr/>
              <p:nvPr/>
            </p:nvSpPr>
            <p:spPr>
              <a:xfrm>
                <a:off x="899592" y="3867894"/>
                <a:ext cx="2016224" cy="1152128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Helvetica" pitchFamily="34" charset="0"/>
                  <a:cs typeface="Helvetica" pitchFamily="34" charset="0"/>
                </a:endParaRPr>
              </a:p>
            </p:txBody>
          </p:sp>
          <p:pic>
            <p:nvPicPr>
              <p:cNvPr id="61" name="Picture 2"/>
              <p:cNvPicPr>
                <a:picLocks noChangeAspect="1" noChangeArrowheads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 bwMode="auto">
              <a:xfrm>
                <a:off x="1043608" y="3954085"/>
                <a:ext cx="1728192" cy="9712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62" name="右箭头 28"/>
          <p:cNvSpPr/>
          <p:nvPr/>
        </p:nvSpPr>
        <p:spPr>
          <a:xfrm rot="10800000">
            <a:off x="5307637" y="6537451"/>
            <a:ext cx="994864" cy="779321"/>
          </a:xfrm>
          <a:prstGeom prst="rightArrow">
            <a:avLst/>
          </a:prstGeom>
          <a:solidFill>
            <a:srgbClr val="2BC6FD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63" name="组合 32"/>
          <p:cNvGrpSpPr/>
          <p:nvPr/>
        </p:nvGrpSpPr>
        <p:grpSpPr>
          <a:xfrm>
            <a:off x="2052152" y="6017903"/>
            <a:ext cx="2919063" cy="2315281"/>
            <a:chOff x="1476000" y="3651873"/>
            <a:chExt cx="2324092" cy="1283567"/>
          </a:xfrm>
        </p:grpSpPr>
        <p:grpSp>
          <p:nvGrpSpPr>
            <p:cNvPr id="64" name="组合 26"/>
            <p:cNvGrpSpPr/>
            <p:nvPr/>
          </p:nvGrpSpPr>
          <p:grpSpPr>
            <a:xfrm>
              <a:off x="1476000" y="3651873"/>
              <a:ext cx="2324092" cy="1009010"/>
              <a:chOff x="1620017" y="3723878"/>
              <a:chExt cx="2324092" cy="1009009"/>
            </a:xfrm>
          </p:grpSpPr>
          <p:pic>
            <p:nvPicPr>
              <p:cNvPr id="66" name="Picture 3"/>
              <p:cNvPicPr>
                <a:picLocks noChangeAspect="1" noChangeArrowheads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 bwMode="auto">
              <a:xfrm>
                <a:off x="1620017" y="3795990"/>
                <a:ext cx="2324092" cy="9368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7" name="圆角矩形 22"/>
              <p:cNvSpPr/>
              <p:nvPr/>
            </p:nvSpPr>
            <p:spPr>
              <a:xfrm>
                <a:off x="1656184" y="3723878"/>
                <a:ext cx="2268000" cy="1008112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  <p:sp>
          <p:nvSpPr>
            <p:cNvPr id="65" name="矩形 31"/>
            <p:cNvSpPr/>
            <p:nvPr/>
          </p:nvSpPr>
          <p:spPr>
            <a:xfrm>
              <a:off x="1691680" y="4704607"/>
              <a:ext cx="1944216" cy="2308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 smtClean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rPr>
                <a:t>Final result</a:t>
              </a:r>
              <a:endParaRPr lang="zh-CN" altLang="en-US" sz="1400" b="1" dirty="0">
                <a:solidFill>
                  <a:schemeClr val="tx1"/>
                </a:solidFill>
                <a:latin typeface="Helvetica" pitchFamily="34" charset="0"/>
                <a:cs typeface="Helvetica" pitchFamily="34" charset="0"/>
              </a:endParaRPr>
            </a:p>
          </p:txBody>
        </p:sp>
      </p:grpSp>
      <p:sp>
        <p:nvSpPr>
          <p:cNvPr id="68" name="上弧形箭头 34"/>
          <p:cNvSpPr/>
          <p:nvPr/>
        </p:nvSpPr>
        <p:spPr>
          <a:xfrm rot="5400000" flipH="1">
            <a:off x="8892134" y="4544613"/>
            <a:ext cx="2337962" cy="803449"/>
          </a:xfrm>
          <a:prstGeom prst="curvedDownArrow">
            <a:avLst>
              <a:gd name="adj1" fmla="val 25000"/>
              <a:gd name="adj2" fmla="val 50000"/>
              <a:gd name="adj3" fmla="val 19838"/>
            </a:avLst>
          </a:prstGeom>
          <a:solidFill>
            <a:srgbClr val="2BC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9" name="上弧形箭头 58"/>
          <p:cNvSpPr/>
          <p:nvPr/>
        </p:nvSpPr>
        <p:spPr>
          <a:xfrm rot="16200000" flipH="1">
            <a:off x="4721265" y="4642029"/>
            <a:ext cx="2337962" cy="803449"/>
          </a:xfrm>
          <a:prstGeom prst="curvedDownArrow">
            <a:avLst>
              <a:gd name="adj1" fmla="val 25000"/>
              <a:gd name="adj2" fmla="val 50000"/>
              <a:gd name="adj3" fmla="val 19838"/>
            </a:avLst>
          </a:prstGeom>
          <a:solidFill>
            <a:srgbClr val="2BC6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0" name="组合 35"/>
          <p:cNvGrpSpPr/>
          <p:nvPr/>
        </p:nvGrpSpPr>
        <p:grpSpPr>
          <a:xfrm>
            <a:off x="6754712" y="5758130"/>
            <a:ext cx="2532380" cy="2575054"/>
            <a:chOff x="5220072" y="4677139"/>
            <a:chExt cx="2016224" cy="1903447"/>
          </a:xfrm>
        </p:grpSpPr>
        <p:grpSp>
          <p:nvGrpSpPr>
            <p:cNvPr id="71" name="组合 57"/>
            <p:cNvGrpSpPr/>
            <p:nvPr/>
          </p:nvGrpSpPr>
          <p:grpSpPr>
            <a:xfrm>
              <a:off x="5220072" y="4677139"/>
              <a:ext cx="2016224" cy="1903447"/>
              <a:chOff x="6372200" y="1851670"/>
              <a:chExt cx="2016224" cy="1427585"/>
            </a:xfrm>
          </p:grpSpPr>
          <p:sp>
            <p:nvSpPr>
              <p:cNvPr id="73" name="矩形 11"/>
              <p:cNvSpPr/>
              <p:nvPr/>
            </p:nvSpPr>
            <p:spPr>
              <a:xfrm>
                <a:off x="6723294" y="3048422"/>
                <a:ext cx="1526380" cy="23083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400" b="1" dirty="0" smtClean="0">
                    <a:solidFill>
                      <a:schemeClr val="tx1"/>
                    </a:solidFill>
                    <a:latin typeface="Helvetica" pitchFamily="34" charset="0"/>
                    <a:cs typeface="Helvetica" pitchFamily="34" charset="0"/>
                  </a:rPr>
                  <a:t>Active Learning</a:t>
                </a:r>
                <a:endParaRPr lang="zh-CN" altLang="en-US" sz="1400" b="1" dirty="0">
                  <a:solidFill>
                    <a:schemeClr val="tx1"/>
                  </a:solidFill>
                  <a:latin typeface="Helvetica" pitchFamily="34" charset="0"/>
                  <a:cs typeface="Helvetica" pitchFamily="34" charset="0"/>
                </a:endParaRPr>
              </a:p>
            </p:txBody>
          </p:sp>
          <p:sp>
            <p:nvSpPr>
              <p:cNvPr id="74" name="圆角矩形 25"/>
              <p:cNvSpPr/>
              <p:nvPr/>
            </p:nvSpPr>
            <p:spPr>
              <a:xfrm>
                <a:off x="6372200" y="1851670"/>
                <a:ext cx="2016224" cy="1152128"/>
              </a:xfrm>
              <a:prstGeom prst="roundRect">
                <a:avLst/>
              </a:prstGeom>
              <a:noFill/>
              <a:ln w="25400"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latin typeface="Helvetica" pitchFamily="34" charset="0"/>
                  <a:cs typeface="Helvetica" pitchFamily="34" charset="0"/>
                </a:endParaRPr>
              </a:p>
            </p:txBody>
          </p:sp>
        </p:grpSp>
        <p:pic>
          <p:nvPicPr>
            <p:cNvPr id="72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277600" y="4932000"/>
              <a:ext cx="1904185" cy="101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Rectangle 33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150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0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151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151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Effective on large data sets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9995549" y="1204913"/>
            <a:ext cx="2231376" cy="485259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[Wang 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12]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957784" y="2140496"/>
            <a:ext cx="11373166" cy="5254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34"/>
          <p:cNvSpPr/>
          <p:nvPr/>
        </p:nvSpPr>
        <p:spPr>
          <a:xfrm>
            <a:off x="5350272" y="7685112"/>
            <a:ext cx="23022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300 shapes</a:t>
            </a:r>
            <a:endParaRPr lang="en-US" sz="3200" dirty="0"/>
          </a:p>
        </p:txBody>
      </p:sp>
      <p:sp>
        <p:nvSpPr>
          <p:cNvPr id="12" name="Rectangle 11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7651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652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65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765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7655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7656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Outline</a:t>
            </a:r>
          </a:p>
        </p:txBody>
      </p:sp>
      <p:sp>
        <p:nvSpPr>
          <p:cNvPr id="27657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2" name="Picture 2" descr="C:\Users\PeterHuang\Documents\siga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15288" y="1781175"/>
            <a:ext cx="2768600" cy="2439988"/>
          </a:xfrm>
          <a:prstGeom prst="rect">
            <a:avLst/>
          </a:prstGeom>
          <a:noFill/>
          <a:effectLst>
            <a:outerShdw blurRad="292100" dist="139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18075" y="5308600"/>
            <a:ext cx="2935288" cy="2441575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  <a:effectLst>
            <a:outerShdw blurRad="292100" dist="139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7586" name="Picture 2" descr="C:\Users\PeterHuang\Pictures\sidi_siga1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65325" y="1781175"/>
            <a:ext cx="3657600" cy="2438400"/>
          </a:xfrm>
          <a:prstGeom prst="rect">
            <a:avLst/>
          </a:prstGeom>
          <a:noFill/>
          <a:effectLst>
            <a:outerShdw blurRad="292100" dist="139700" dir="27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27661" name="Rectangle 16"/>
          <p:cNvSpPr>
            <a:spLocks noChangeArrowheads="1"/>
          </p:cNvSpPr>
          <p:nvPr/>
        </p:nvSpPr>
        <p:spPr bwMode="auto">
          <a:xfrm>
            <a:off x="2781300" y="4405313"/>
            <a:ext cx="2136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Co-segmentation</a:t>
            </a:r>
          </a:p>
        </p:txBody>
      </p:sp>
      <p:sp>
        <p:nvSpPr>
          <p:cNvPr id="27662" name="Rectangle 17"/>
          <p:cNvSpPr>
            <a:spLocks noChangeArrowheads="1"/>
          </p:cNvSpPr>
          <p:nvPr/>
        </p:nvSpPr>
        <p:spPr bwMode="auto">
          <a:xfrm>
            <a:off x="8518525" y="4405313"/>
            <a:ext cx="1836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Joint matching</a:t>
            </a:r>
          </a:p>
        </p:txBody>
      </p:sp>
      <p:sp>
        <p:nvSpPr>
          <p:cNvPr id="27663" name="Rectangle 18"/>
          <p:cNvSpPr>
            <a:spLocks noChangeArrowheads="1"/>
          </p:cNvSpPr>
          <p:nvPr/>
        </p:nvSpPr>
        <p:spPr bwMode="auto">
          <a:xfrm>
            <a:off x="4846638" y="7861300"/>
            <a:ext cx="3144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Other types of co-analysis</a:t>
            </a:r>
          </a:p>
        </p:txBody>
      </p:sp>
      <p:sp>
        <p:nvSpPr>
          <p:cNvPr id="27664" name="Rectangle 19"/>
          <p:cNvSpPr>
            <a:spLocks noChangeArrowheads="1"/>
          </p:cNvSpPr>
          <p:nvPr/>
        </p:nvSpPr>
        <p:spPr bwMode="auto">
          <a:xfrm>
            <a:off x="7581900" y="1492250"/>
            <a:ext cx="3673475" cy="33845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9699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700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70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970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970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Fine-grained classification	</a:t>
            </a:r>
          </a:p>
        </p:txBody>
      </p:sp>
      <p:grpSp>
        <p:nvGrpSpPr>
          <p:cNvPr id="2" name="Group 11"/>
          <p:cNvGrpSpPr>
            <a:grpSpLocks noChangeAspect="1"/>
          </p:cNvGrpSpPr>
          <p:nvPr/>
        </p:nvGrpSpPr>
        <p:grpSpPr>
          <a:xfrm>
            <a:off x="813768" y="2212504"/>
            <a:ext cx="3032098" cy="4893860"/>
            <a:chOff x="685800" y="2286000"/>
            <a:chExt cx="2297044" cy="3707470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85800" y="2286000"/>
              <a:ext cx="2297044" cy="1905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219200" y="4267200"/>
              <a:ext cx="1371600" cy="1726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14"/>
          <p:cNvGrpSpPr>
            <a:grpSpLocks noChangeAspect="1"/>
          </p:cNvGrpSpPr>
          <p:nvPr/>
        </p:nvGrpSpPr>
        <p:grpSpPr>
          <a:xfrm>
            <a:off x="4486176" y="2284512"/>
            <a:ext cx="7568946" cy="4727448"/>
            <a:chOff x="3105150" y="2438400"/>
            <a:chExt cx="5734050" cy="3581400"/>
          </a:xfrm>
        </p:grpSpPr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086600" y="2438400"/>
              <a:ext cx="1544034" cy="99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Picture 6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191125" y="2438400"/>
              <a:ext cx="1514475" cy="1066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7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105150" y="3476625"/>
              <a:ext cx="1771650" cy="2543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124200" y="2438400"/>
              <a:ext cx="1600200" cy="1107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8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036344" y="3483769"/>
              <a:ext cx="1821656" cy="2536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9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6910387" y="3426619"/>
              <a:ext cx="1928813" cy="25931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2" name="TextBox 21"/>
          <p:cNvSpPr txBox="1"/>
          <p:nvPr/>
        </p:nvSpPr>
        <p:spPr>
          <a:xfrm>
            <a:off x="9886801" y="1204913"/>
            <a:ext cx="2340124" cy="485259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</a:t>
            </a:r>
            <a:r>
              <a:rPr lang="en-US" sz="23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13]</a:t>
            </a:r>
            <a:endParaRPr lang="en-US" sz="23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8675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8676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867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867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8679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868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Assembling fractured pieces	</a:t>
            </a:r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46825" y="2212975"/>
            <a:ext cx="2047875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18525" y="2139950"/>
            <a:ext cx="2736850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7223125" y="6605588"/>
            <a:ext cx="3482975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Computer assembly </a:t>
            </a:r>
          </a:p>
          <a:p>
            <a:r>
              <a:rPr lang="en-US" sz="2800"/>
              <a:t>[Huang et al 06]</a:t>
            </a:r>
          </a:p>
        </p:txBody>
      </p:sp>
      <p:pic>
        <p:nvPicPr>
          <p:cNvPr id="28684" name="Picture 5" descr="C:\Users\PeterHuang\Downloads\IMG_160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39850" y="4097338"/>
            <a:ext cx="3649663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5" name="Rectangle 15"/>
          <p:cNvSpPr>
            <a:spLocks noChangeArrowheads="1"/>
          </p:cNvSpPr>
          <p:nvPr/>
        </p:nvSpPr>
        <p:spPr bwMode="auto">
          <a:xfrm>
            <a:off x="1677988" y="6821488"/>
            <a:ext cx="3103562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Manual assembly</a:t>
            </a:r>
          </a:p>
          <a:p>
            <a:r>
              <a:rPr lang="en-US" sz="2800"/>
              <a:t>(Ephesus, Turkey)</a:t>
            </a:r>
          </a:p>
        </p:txBody>
      </p:sp>
      <p:pic>
        <p:nvPicPr>
          <p:cNvPr id="28686" name="Picture 6" descr="C:\Users\PeterHuang\Downloads\IMG_3451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47788" y="1636713"/>
            <a:ext cx="3608387" cy="2405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29699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700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70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2970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970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2970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Structure from Motion</a:t>
            </a:r>
            <a:br>
              <a:rPr lang="en-US" smtClean="0"/>
            </a:br>
            <a:r>
              <a:rPr lang="en-US" smtClean="0"/>
              <a:t>	</a:t>
            </a:r>
          </a:p>
        </p:txBody>
      </p:sp>
      <p:pic>
        <p:nvPicPr>
          <p:cNvPr id="29705" name="Picture 1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1828800"/>
            <a:ext cx="8477250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2" descr="C:\Users\PeterHuang\Documents\parthenon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447088" y="1852613"/>
            <a:ext cx="3579812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3" descr="C:\Users\PeterHuang\Documents\parthenon-and-the-acropolis-landmark-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447088" y="5524500"/>
            <a:ext cx="3527425" cy="277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9219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0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22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22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z="4000" dirty="0" smtClean="0"/>
              <a:t>Shape matching</a:t>
            </a:r>
          </a:p>
        </p:txBody>
      </p:sp>
      <p:sp>
        <p:nvSpPr>
          <p:cNvPr id="9225" name="Rectangle 8"/>
          <p:cNvSpPr>
            <a:spLocks/>
          </p:cNvSpPr>
          <p:nvPr/>
        </p:nvSpPr>
        <p:spPr bwMode="auto">
          <a:xfrm>
            <a:off x="762000" y="1409700"/>
            <a:ext cx="11709400" cy="55553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grpSp>
        <p:nvGrpSpPr>
          <p:cNvPr id="2" name="Group 17"/>
          <p:cNvGrpSpPr>
            <a:grpSpLocks noChangeAspect="1"/>
          </p:cNvGrpSpPr>
          <p:nvPr/>
        </p:nvGrpSpPr>
        <p:grpSpPr>
          <a:xfrm>
            <a:off x="1379682" y="1739289"/>
            <a:ext cx="5903712" cy="2304288"/>
            <a:chOff x="1808335" y="1752600"/>
            <a:chExt cx="5466400" cy="2133600"/>
          </a:xfrm>
        </p:grpSpPr>
        <p:sp>
          <p:nvSpPr>
            <p:cNvPr id="22" name="Freeform 21"/>
            <p:cNvSpPr>
              <a:spLocks noChangeAspect="1"/>
            </p:cNvSpPr>
            <p:nvPr/>
          </p:nvSpPr>
          <p:spPr>
            <a:xfrm>
              <a:off x="1808335" y="2193254"/>
              <a:ext cx="2946980" cy="1692946"/>
            </a:xfrm>
            <a:custGeom>
              <a:avLst/>
              <a:gdLst>
                <a:gd name="connsiteX0" fmla="*/ 448491 w 3683725"/>
                <a:gd name="connsiteY0" fmla="*/ 130628 h 2116183"/>
                <a:gd name="connsiteX1" fmla="*/ 1519645 w 3683725"/>
                <a:gd name="connsiteY1" fmla="*/ 104503 h 2116183"/>
                <a:gd name="connsiteX2" fmla="*/ 1715588 w 3683725"/>
                <a:gd name="connsiteY2" fmla="*/ 705394 h 2116183"/>
                <a:gd name="connsiteX3" fmla="*/ 2316479 w 3683725"/>
                <a:gd name="connsiteY3" fmla="*/ 130628 h 2116183"/>
                <a:gd name="connsiteX4" fmla="*/ 3126376 w 3683725"/>
                <a:gd name="connsiteY4" fmla="*/ 78377 h 2116183"/>
                <a:gd name="connsiteX5" fmla="*/ 2734491 w 3683725"/>
                <a:gd name="connsiteY5" fmla="*/ 600891 h 2116183"/>
                <a:gd name="connsiteX6" fmla="*/ 3309256 w 3683725"/>
                <a:gd name="connsiteY6" fmla="*/ 901337 h 2116183"/>
                <a:gd name="connsiteX7" fmla="*/ 2734491 w 3683725"/>
                <a:gd name="connsiteY7" fmla="*/ 1371600 h 2116183"/>
                <a:gd name="connsiteX8" fmla="*/ 3348445 w 3683725"/>
                <a:gd name="connsiteY8" fmla="*/ 1881051 h 2116183"/>
                <a:gd name="connsiteX9" fmla="*/ 722811 w 3683725"/>
                <a:gd name="connsiteY9" fmla="*/ 2011680 h 2116183"/>
                <a:gd name="connsiteX10" fmla="*/ 82731 w 3683725"/>
                <a:gd name="connsiteY10" fmla="*/ 1254034 h 2116183"/>
                <a:gd name="connsiteX11" fmla="*/ 226422 w 3683725"/>
                <a:gd name="connsiteY11" fmla="*/ 248194 h 2116183"/>
                <a:gd name="connsiteX12" fmla="*/ 448491 w 3683725"/>
                <a:gd name="connsiteY12" fmla="*/ 130628 h 211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3725" h="2116183">
                  <a:moveTo>
                    <a:pt x="448491" y="130628"/>
                  </a:moveTo>
                  <a:cubicBezTo>
                    <a:pt x="664028" y="106679"/>
                    <a:pt x="1308462" y="8709"/>
                    <a:pt x="1519645" y="104503"/>
                  </a:cubicBezTo>
                  <a:cubicBezTo>
                    <a:pt x="1730828" y="200297"/>
                    <a:pt x="1582782" y="701040"/>
                    <a:pt x="1715588" y="705394"/>
                  </a:cubicBezTo>
                  <a:cubicBezTo>
                    <a:pt x="1848394" y="709748"/>
                    <a:pt x="2081348" y="235131"/>
                    <a:pt x="2316479" y="130628"/>
                  </a:cubicBezTo>
                  <a:cubicBezTo>
                    <a:pt x="2551610" y="26125"/>
                    <a:pt x="3056707" y="0"/>
                    <a:pt x="3126376" y="78377"/>
                  </a:cubicBezTo>
                  <a:cubicBezTo>
                    <a:pt x="3196045" y="156754"/>
                    <a:pt x="2704011" y="463731"/>
                    <a:pt x="2734491" y="600891"/>
                  </a:cubicBezTo>
                  <a:cubicBezTo>
                    <a:pt x="2764971" y="738051"/>
                    <a:pt x="3309256" y="772886"/>
                    <a:pt x="3309256" y="901337"/>
                  </a:cubicBezTo>
                  <a:cubicBezTo>
                    <a:pt x="3309256" y="1029788"/>
                    <a:pt x="2727960" y="1208314"/>
                    <a:pt x="2734491" y="1371600"/>
                  </a:cubicBezTo>
                  <a:cubicBezTo>
                    <a:pt x="2741023" y="1534886"/>
                    <a:pt x="3683725" y="1774371"/>
                    <a:pt x="3348445" y="1881051"/>
                  </a:cubicBezTo>
                  <a:cubicBezTo>
                    <a:pt x="3013165" y="1987731"/>
                    <a:pt x="1267097" y="2116183"/>
                    <a:pt x="722811" y="2011680"/>
                  </a:cubicBezTo>
                  <a:cubicBezTo>
                    <a:pt x="178525" y="1907177"/>
                    <a:pt x="165463" y="1547948"/>
                    <a:pt x="82731" y="1254034"/>
                  </a:cubicBezTo>
                  <a:cubicBezTo>
                    <a:pt x="0" y="960120"/>
                    <a:pt x="165462" y="435428"/>
                    <a:pt x="226422" y="248194"/>
                  </a:cubicBezTo>
                  <a:cubicBezTo>
                    <a:pt x="287382" y="60960"/>
                    <a:pt x="232954" y="154577"/>
                    <a:pt x="448491" y="130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38600" y="1752600"/>
              <a:ext cx="3236135" cy="2001169"/>
            </a:xfrm>
            <a:custGeom>
              <a:avLst/>
              <a:gdLst>
                <a:gd name="connsiteX0" fmla="*/ 605395 w 3236135"/>
                <a:gd name="connsiteY0" fmla="*/ 407801 h 2001169"/>
                <a:gd name="connsiteX1" fmla="*/ 334229 w 3236135"/>
                <a:gd name="connsiteY1" fmla="*/ 527619 h 2001169"/>
                <a:gd name="connsiteX2" fmla="*/ 12612 w 3236135"/>
                <a:gd name="connsiteY2" fmla="*/ 899685 h 2001169"/>
                <a:gd name="connsiteX3" fmla="*/ 258554 w 3236135"/>
                <a:gd name="connsiteY3" fmla="*/ 1051034 h 2001169"/>
                <a:gd name="connsiteX4" fmla="*/ 485578 w 3236135"/>
                <a:gd name="connsiteY4" fmla="*/ 1189771 h 2001169"/>
                <a:gd name="connsiteX5" fmla="*/ 201798 w 3236135"/>
                <a:gd name="connsiteY5" fmla="*/ 1360038 h 2001169"/>
                <a:gd name="connsiteX6" fmla="*/ 31531 w 3236135"/>
                <a:gd name="connsiteY6" fmla="*/ 1530306 h 2001169"/>
                <a:gd name="connsiteX7" fmla="*/ 81980 w 3236135"/>
                <a:gd name="connsiteY7" fmla="*/ 1650124 h 2001169"/>
                <a:gd name="connsiteX8" fmla="*/ 504496 w 3236135"/>
                <a:gd name="connsiteY8" fmla="*/ 1877147 h 2001169"/>
                <a:gd name="connsiteX9" fmla="*/ 1917086 w 3236135"/>
                <a:gd name="connsiteY9" fmla="*/ 1959128 h 2001169"/>
                <a:gd name="connsiteX10" fmla="*/ 2591851 w 3236135"/>
                <a:gd name="connsiteY10" fmla="*/ 1624899 h 2001169"/>
                <a:gd name="connsiteX11" fmla="*/ 3058510 w 3236135"/>
                <a:gd name="connsiteY11" fmla="*/ 1038422 h 2001169"/>
                <a:gd name="connsiteX12" fmla="*/ 3127878 w 3236135"/>
                <a:gd name="connsiteY12" fmla="*/ 641131 h 2001169"/>
                <a:gd name="connsiteX13" fmla="*/ 2408971 w 3236135"/>
                <a:gd name="connsiteY13" fmla="*/ 237534 h 2001169"/>
                <a:gd name="connsiteX14" fmla="*/ 1450427 w 3236135"/>
                <a:gd name="connsiteY14" fmla="*/ 29429 h 2001169"/>
                <a:gd name="connsiteX15" fmla="*/ 1507183 w 3236135"/>
                <a:gd name="connsiteY15" fmla="*/ 414107 h 2001169"/>
                <a:gd name="connsiteX16" fmla="*/ 605395 w 3236135"/>
                <a:gd name="connsiteY16" fmla="*/ 407801 h 200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36135" h="2001169">
                  <a:moveTo>
                    <a:pt x="605395" y="407801"/>
                  </a:moveTo>
                  <a:cubicBezTo>
                    <a:pt x="409903" y="426720"/>
                    <a:pt x="433026" y="445638"/>
                    <a:pt x="334229" y="527619"/>
                  </a:cubicBezTo>
                  <a:cubicBezTo>
                    <a:pt x="235432" y="609600"/>
                    <a:pt x="25225" y="812449"/>
                    <a:pt x="12612" y="899685"/>
                  </a:cubicBezTo>
                  <a:cubicBezTo>
                    <a:pt x="0" y="986921"/>
                    <a:pt x="258554" y="1051034"/>
                    <a:pt x="258554" y="1051034"/>
                  </a:cubicBezTo>
                  <a:cubicBezTo>
                    <a:pt x="337382" y="1099382"/>
                    <a:pt x="495037" y="1138270"/>
                    <a:pt x="485578" y="1189771"/>
                  </a:cubicBezTo>
                  <a:cubicBezTo>
                    <a:pt x="476119" y="1241272"/>
                    <a:pt x="277473" y="1303282"/>
                    <a:pt x="201798" y="1360038"/>
                  </a:cubicBezTo>
                  <a:cubicBezTo>
                    <a:pt x="126124" y="1416794"/>
                    <a:pt x="51501" y="1481958"/>
                    <a:pt x="31531" y="1530306"/>
                  </a:cubicBezTo>
                  <a:cubicBezTo>
                    <a:pt x="11561" y="1578654"/>
                    <a:pt x="3153" y="1592317"/>
                    <a:pt x="81980" y="1650124"/>
                  </a:cubicBezTo>
                  <a:cubicBezTo>
                    <a:pt x="160807" y="1707931"/>
                    <a:pt x="198645" y="1825646"/>
                    <a:pt x="504496" y="1877147"/>
                  </a:cubicBezTo>
                  <a:cubicBezTo>
                    <a:pt x="810347" y="1928648"/>
                    <a:pt x="1569194" y="2001169"/>
                    <a:pt x="1917086" y="1959128"/>
                  </a:cubicBezTo>
                  <a:cubicBezTo>
                    <a:pt x="2264978" y="1917087"/>
                    <a:pt x="2401614" y="1778350"/>
                    <a:pt x="2591851" y="1624899"/>
                  </a:cubicBezTo>
                  <a:cubicBezTo>
                    <a:pt x="2782088" y="1471448"/>
                    <a:pt x="2969172" y="1202383"/>
                    <a:pt x="3058510" y="1038422"/>
                  </a:cubicBezTo>
                  <a:cubicBezTo>
                    <a:pt x="3147848" y="874461"/>
                    <a:pt x="3236135" y="774612"/>
                    <a:pt x="3127878" y="641131"/>
                  </a:cubicBezTo>
                  <a:cubicBezTo>
                    <a:pt x="3019622" y="507650"/>
                    <a:pt x="2688546" y="339484"/>
                    <a:pt x="2408971" y="237534"/>
                  </a:cubicBezTo>
                  <a:cubicBezTo>
                    <a:pt x="2129396" y="135584"/>
                    <a:pt x="1600725" y="0"/>
                    <a:pt x="1450427" y="29429"/>
                  </a:cubicBezTo>
                  <a:cubicBezTo>
                    <a:pt x="1300129" y="58858"/>
                    <a:pt x="1646970" y="349994"/>
                    <a:pt x="1507183" y="414107"/>
                  </a:cubicBezTo>
                  <a:cubicBezTo>
                    <a:pt x="1367396" y="478220"/>
                    <a:pt x="800887" y="388882"/>
                    <a:pt x="605395" y="4078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3"/>
          <p:cNvGrpSpPr>
            <a:grpSpLocks noChangeAspect="1"/>
          </p:cNvGrpSpPr>
          <p:nvPr/>
        </p:nvGrpSpPr>
        <p:grpSpPr>
          <a:xfrm>
            <a:off x="1276812" y="5133999"/>
            <a:ext cx="5963906" cy="2408150"/>
            <a:chOff x="1676400" y="4419600"/>
            <a:chExt cx="5522135" cy="2229769"/>
          </a:xfrm>
        </p:grpSpPr>
        <p:sp>
          <p:nvSpPr>
            <p:cNvPr id="25" name="Freeform 24"/>
            <p:cNvSpPr>
              <a:spLocks noChangeAspect="1"/>
            </p:cNvSpPr>
            <p:nvPr/>
          </p:nvSpPr>
          <p:spPr>
            <a:xfrm>
              <a:off x="1676400" y="4419600"/>
              <a:ext cx="2946980" cy="1692946"/>
            </a:xfrm>
            <a:custGeom>
              <a:avLst/>
              <a:gdLst>
                <a:gd name="connsiteX0" fmla="*/ 448491 w 3683725"/>
                <a:gd name="connsiteY0" fmla="*/ 130628 h 2116183"/>
                <a:gd name="connsiteX1" fmla="*/ 1519645 w 3683725"/>
                <a:gd name="connsiteY1" fmla="*/ 104503 h 2116183"/>
                <a:gd name="connsiteX2" fmla="*/ 1715588 w 3683725"/>
                <a:gd name="connsiteY2" fmla="*/ 705394 h 2116183"/>
                <a:gd name="connsiteX3" fmla="*/ 2316479 w 3683725"/>
                <a:gd name="connsiteY3" fmla="*/ 130628 h 2116183"/>
                <a:gd name="connsiteX4" fmla="*/ 3126376 w 3683725"/>
                <a:gd name="connsiteY4" fmla="*/ 78377 h 2116183"/>
                <a:gd name="connsiteX5" fmla="*/ 2734491 w 3683725"/>
                <a:gd name="connsiteY5" fmla="*/ 600891 h 2116183"/>
                <a:gd name="connsiteX6" fmla="*/ 3309256 w 3683725"/>
                <a:gd name="connsiteY6" fmla="*/ 901337 h 2116183"/>
                <a:gd name="connsiteX7" fmla="*/ 2734491 w 3683725"/>
                <a:gd name="connsiteY7" fmla="*/ 1371600 h 2116183"/>
                <a:gd name="connsiteX8" fmla="*/ 3348445 w 3683725"/>
                <a:gd name="connsiteY8" fmla="*/ 1881051 h 2116183"/>
                <a:gd name="connsiteX9" fmla="*/ 722811 w 3683725"/>
                <a:gd name="connsiteY9" fmla="*/ 2011680 h 2116183"/>
                <a:gd name="connsiteX10" fmla="*/ 82731 w 3683725"/>
                <a:gd name="connsiteY10" fmla="*/ 1254034 h 2116183"/>
                <a:gd name="connsiteX11" fmla="*/ 226422 w 3683725"/>
                <a:gd name="connsiteY11" fmla="*/ 248194 h 2116183"/>
                <a:gd name="connsiteX12" fmla="*/ 448491 w 3683725"/>
                <a:gd name="connsiteY12" fmla="*/ 130628 h 211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3725" h="2116183">
                  <a:moveTo>
                    <a:pt x="448491" y="130628"/>
                  </a:moveTo>
                  <a:cubicBezTo>
                    <a:pt x="664028" y="106679"/>
                    <a:pt x="1308462" y="8709"/>
                    <a:pt x="1519645" y="104503"/>
                  </a:cubicBezTo>
                  <a:cubicBezTo>
                    <a:pt x="1730828" y="200297"/>
                    <a:pt x="1582782" y="701040"/>
                    <a:pt x="1715588" y="705394"/>
                  </a:cubicBezTo>
                  <a:cubicBezTo>
                    <a:pt x="1848394" y="709748"/>
                    <a:pt x="2081348" y="235131"/>
                    <a:pt x="2316479" y="130628"/>
                  </a:cubicBezTo>
                  <a:cubicBezTo>
                    <a:pt x="2551610" y="26125"/>
                    <a:pt x="3056707" y="0"/>
                    <a:pt x="3126376" y="78377"/>
                  </a:cubicBezTo>
                  <a:cubicBezTo>
                    <a:pt x="3196045" y="156754"/>
                    <a:pt x="2704011" y="463731"/>
                    <a:pt x="2734491" y="600891"/>
                  </a:cubicBezTo>
                  <a:cubicBezTo>
                    <a:pt x="2764971" y="738051"/>
                    <a:pt x="3309256" y="772886"/>
                    <a:pt x="3309256" y="901337"/>
                  </a:cubicBezTo>
                  <a:cubicBezTo>
                    <a:pt x="3309256" y="1029788"/>
                    <a:pt x="2727960" y="1208314"/>
                    <a:pt x="2734491" y="1371600"/>
                  </a:cubicBezTo>
                  <a:cubicBezTo>
                    <a:pt x="2741023" y="1534886"/>
                    <a:pt x="3683725" y="1774371"/>
                    <a:pt x="3348445" y="1881051"/>
                  </a:cubicBezTo>
                  <a:cubicBezTo>
                    <a:pt x="3013165" y="1987731"/>
                    <a:pt x="1267097" y="2116183"/>
                    <a:pt x="722811" y="2011680"/>
                  </a:cubicBezTo>
                  <a:cubicBezTo>
                    <a:pt x="178525" y="1907177"/>
                    <a:pt x="165463" y="1547948"/>
                    <a:pt x="82731" y="1254034"/>
                  </a:cubicBezTo>
                  <a:cubicBezTo>
                    <a:pt x="0" y="960120"/>
                    <a:pt x="165462" y="435428"/>
                    <a:pt x="226422" y="248194"/>
                  </a:cubicBezTo>
                  <a:cubicBezTo>
                    <a:pt x="287382" y="60960"/>
                    <a:pt x="232954" y="154577"/>
                    <a:pt x="448491" y="130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62400" y="4648200"/>
              <a:ext cx="3236135" cy="2001169"/>
            </a:xfrm>
            <a:custGeom>
              <a:avLst/>
              <a:gdLst>
                <a:gd name="connsiteX0" fmla="*/ 605395 w 3236135"/>
                <a:gd name="connsiteY0" fmla="*/ 407801 h 2001169"/>
                <a:gd name="connsiteX1" fmla="*/ 334229 w 3236135"/>
                <a:gd name="connsiteY1" fmla="*/ 527619 h 2001169"/>
                <a:gd name="connsiteX2" fmla="*/ 12612 w 3236135"/>
                <a:gd name="connsiteY2" fmla="*/ 899685 h 2001169"/>
                <a:gd name="connsiteX3" fmla="*/ 258554 w 3236135"/>
                <a:gd name="connsiteY3" fmla="*/ 1051034 h 2001169"/>
                <a:gd name="connsiteX4" fmla="*/ 485578 w 3236135"/>
                <a:gd name="connsiteY4" fmla="*/ 1189771 h 2001169"/>
                <a:gd name="connsiteX5" fmla="*/ 201798 w 3236135"/>
                <a:gd name="connsiteY5" fmla="*/ 1360038 h 2001169"/>
                <a:gd name="connsiteX6" fmla="*/ 31531 w 3236135"/>
                <a:gd name="connsiteY6" fmla="*/ 1530306 h 2001169"/>
                <a:gd name="connsiteX7" fmla="*/ 81980 w 3236135"/>
                <a:gd name="connsiteY7" fmla="*/ 1650124 h 2001169"/>
                <a:gd name="connsiteX8" fmla="*/ 504496 w 3236135"/>
                <a:gd name="connsiteY8" fmla="*/ 1877147 h 2001169"/>
                <a:gd name="connsiteX9" fmla="*/ 1917086 w 3236135"/>
                <a:gd name="connsiteY9" fmla="*/ 1959128 h 2001169"/>
                <a:gd name="connsiteX10" fmla="*/ 2591851 w 3236135"/>
                <a:gd name="connsiteY10" fmla="*/ 1624899 h 2001169"/>
                <a:gd name="connsiteX11" fmla="*/ 3058510 w 3236135"/>
                <a:gd name="connsiteY11" fmla="*/ 1038422 h 2001169"/>
                <a:gd name="connsiteX12" fmla="*/ 3127878 w 3236135"/>
                <a:gd name="connsiteY12" fmla="*/ 641131 h 2001169"/>
                <a:gd name="connsiteX13" fmla="*/ 2408971 w 3236135"/>
                <a:gd name="connsiteY13" fmla="*/ 237534 h 2001169"/>
                <a:gd name="connsiteX14" fmla="*/ 1450427 w 3236135"/>
                <a:gd name="connsiteY14" fmla="*/ 29429 h 2001169"/>
                <a:gd name="connsiteX15" fmla="*/ 1507183 w 3236135"/>
                <a:gd name="connsiteY15" fmla="*/ 414107 h 2001169"/>
                <a:gd name="connsiteX16" fmla="*/ 605395 w 3236135"/>
                <a:gd name="connsiteY16" fmla="*/ 407801 h 200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36135" h="2001169">
                  <a:moveTo>
                    <a:pt x="605395" y="407801"/>
                  </a:moveTo>
                  <a:cubicBezTo>
                    <a:pt x="409903" y="426720"/>
                    <a:pt x="433026" y="445638"/>
                    <a:pt x="334229" y="527619"/>
                  </a:cubicBezTo>
                  <a:cubicBezTo>
                    <a:pt x="235432" y="609600"/>
                    <a:pt x="25225" y="812449"/>
                    <a:pt x="12612" y="899685"/>
                  </a:cubicBezTo>
                  <a:cubicBezTo>
                    <a:pt x="0" y="986921"/>
                    <a:pt x="258554" y="1051034"/>
                    <a:pt x="258554" y="1051034"/>
                  </a:cubicBezTo>
                  <a:cubicBezTo>
                    <a:pt x="337382" y="1099382"/>
                    <a:pt x="495037" y="1138270"/>
                    <a:pt x="485578" y="1189771"/>
                  </a:cubicBezTo>
                  <a:cubicBezTo>
                    <a:pt x="476119" y="1241272"/>
                    <a:pt x="277473" y="1303282"/>
                    <a:pt x="201798" y="1360038"/>
                  </a:cubicBezTo>
                  <a:cubicBezTo>
                    <a:pt x="126124" y="1416794"/>
                    <a:pt x="51501" y="1481958"/>
                    <a:pt x="31531" y="1530306"/>
                  </a:cubicBezTo>
                  <a:cubicBezTo>
                    <a:pt x="11561" y="1578654"/>
                    <a:pt x="3153" y="1592317"/>
                    <a:pt x="81980" y="1650124"/>
                  </a:cubicBezTo>
                  <a:cubicBezTo>
                    <a:pt x="160807" y="1707931"/>
                    <a:pt x="198645" y="1825646"/>
                    <a:pt x="504496" y="1877147"/>
                  </a:cubicBezTo>
                  <a:cubicBezTo>
                    <a:pt x="810347" y="1928648"/>
                    <a:pt x="1569194" y="2001169"/>
                    <a:pt x="1917086" y="1959128"/>
                  </a:cubicBezTo>
                  <a:cubicBezTo>
                    <a:pt x="2264978" y="1917087"/>
                    <a:pt x="2401614" y="1778350"/>
                    <a:pt x="2591851" y="1624899"/>
                  </a:cubicBezTo>
                  <a:cubicBezTo>
                    <a:pt x="2782088" y="1471448"/>
                    <a:pt x="2969172" y="1202383"/>
                    <a:pt x="3058510" y="1038422"/>
                  </a:cubicBezTo>
                  <a:cubicBezTo>
                    <a:pt x="3147848" y="874461"/>
                    <a:pt x="3236135" y="774612"/>
                    <a:pt x="3127878" y="641131"/>
                  </a:cubicBezTo>
                  <a:cubicBezTo>
                    <a:pt x="3019622" y="507650"/>
                    <a:pt x="2688546" y="339484"/>
                    <a:pt x="2408971" y="237534"/>
                  </a:cubicBezTo>
                  <a:cubicBezTo>
                    <a:pt x="2129396" y="135584"/>
                    <a:pt x="1600725" y="0"/>
                    <a:pt x="1450427" y="29429"/>
                  </a:cubicBezTo>
                  <a:cubicBezTo>
                    <a:pt x="1300129" y="58858"/>
                    <a:pt x="1646970" y="349994"/>
                    <a:pt x="1507183" y="414107"/>
                  </a:cubicBezTo>
                  <a:cubicBezTo>
                    <a:pt x="1367396" y="478220"/>
                    <a:pt x="800887" y="388882"/>
                    <a:pt x="605395" y="4078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7" name="Picture 2" descr="C:\Users\PeterHuang\Pictures\No-Symbo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8472" y="2665119"/>
            <a:ext cx="1928813" cy="1928813"/>
          </a:xfrm>
          <a:prstGeom prst="rect">
            <a:avLst/>
          </a:prstGeom>
          <a:noFill/>
        </p:spPr>
      </p:pic>
      <p:pic>
        <p:nvPicPr>
          <p:cNvPr id="28" name="Picture 3" descr="C:\Users\PeterHuang\Pictures\Yes_check_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1342" y="6059829"/>
            <a:ext cx="1928813" cy="1928813"/>
          </a:xfrm>
          <a:prstGeom prst="rect">
            <a:avLst/>
          </a:prstGeom>
          <a:noFill/>
        </p:spPr>
      </p:pic>
      <p:sp>
        <p:nvSpPr>
          <p:cNvPr id="29" name="Freeform 28"/>
          <p:cNvSpPr/>
          <p:nvPr/>
        </p:nvSpPr>
        <p:spPr>
          <a:xfrm>
            <a:off x="6214572" y="3385209"/>
            <a:ext cx="5810383" cy="2430571"/>
          </a:xfrm>
          <a:custGeom>
            <a:avLst/>
            <a:gdLst>
              <a:gd name="connsiteX0" fmla="*/ 45195 w 4303987"/>
              <a:gd name="connsiteY0" fmla="*/ 1268599 h 1800423"/>
              <a:gd name="connsiteX1" fmla="*/ 455098 w 4303987"/>
              <a:gd name="connsiteY1" fmla="*/ 795633 h 1800423"/>
              <a:gd name="connsiteX2" fmla="*/ 1010044 w 4303987"/>
              <a:gd name="connsiteY2" fmla="*/ 297443 h 1800423"/>
              <a:gd name="connsiteX3" fmla="*/ 1899219 w 4303987"/>
              <a:gd name="connsiteY3" fmla="*/ 26276 h 1800423"/>
              <a:gd name="connsiteX4" fmla="*/ 2901906 w 4303987"/>
              <a:gd name="connsiteY4" fmla="*/ 139788 h 1800423"/>
              <a:gd name="connsiteX5" fmla="*/ 3545139 w 4303987"/>
              <a:gd name="connsiteY5" fmla="*/ 436180 h 1800423"/>
              <a:gd name="connsiteX6" fmla="*/ 4062248 w 4303987"/>
              <a:gd name="connsiteY6" fmla="*/ 732571 h 1800423"/>
              <a:gd name="connsiteX7" fmla="*/ 4289272 w 4303987"/>
              <a:gd name="connsiteY7" fmla="*/ 1293824 h 1800423"/>
              <a:gd name="connsiteX8" fmla="*/ 4150535 w 4303987"/>
              <a:gd name="connsiteY8" fmla="*/ 1747871 h 1800423"/>
              <a:gd name="connsiteX9" fmla="*/ 3778469 w 4303987"/>
              <a:gd name="connsiteY9" fmla="*/ 1609134 h 1800423"/>
              <a:gd name="connsiteX10" fmla="*/ 3255054 w 4303987"/>
              <a:gd name="connsiteY10" fmla="*/ 1438867 h 1800423"/>
              <a:gd name="connsiteX11" fmla="*/ 2870375 w 4303987"/>
              <a:gd name="connsiteY11" fmla="*/ 1382111 h 1800423"/>
              <a:gd name="connsiteX12" fmla="*/ 2813619 w 4303987"/>
              <a:gd name="connsiteY12" fmla="*/ 1401029 h 1800423"/>
              <a:gd name="connsiteX13" fmla="*/ 2920825 w 4303987"/>
              <a:gd name="connsiteY13" fmla="*/ 1646971 h 1800423"/>
              <a:gd name="connsiteX14" fmla="*/ 2895600 w 4303987"/>
              <a:gd name="connsiteY14" fmla="*/ 1697421 h 1800423"/>
              <a:gd name="connsiteX15" fmla="*/ 1949669 w 4303987"/>
              <a:gd name="connsiteY15" fmla="*/ 1684809 h 1800423"/>
              <a:gd name="connsiteX16" fmla="*/ 1646971 w 4303987"/>
              <a:gd name="connsiteY16" fmla="*/ 1577603 h 1800423"/>
              <a:gd name="connsiteX17" fmla="*/ 1848770 w 4303987"/>
              <a:gd name="connsiteY17" fmla="*/ 1268599 h 1800423"/>
              <a:gd name="connsiteX18" fmla="*/ 1817239 w 4303987"/>
              <a:gd name="connsiteY18" fmla="*/ 1205537 h 1800423"/>
              <a:gd name="connsiteX19" fmla="*/ 1445173 w 4303987"/>
              <a:gd name="connsiteY19" fmla="*/ 1243374 h 1800423"/>
              <a:gd name="connsiteX20" fmla="*/ 1205537 w 4303987"/>
              <a:gd name="connsiteY20" fmla="*/ 1401029 h 1800423"/>
              <a:gd name="connsiteX21" fmla="*/ 991126 w 4303987"/>
              <a:gd name="connsiteY21" fmla="*/ 1628053 h 1800423"/>
              <a:gd name="connsiteX22" fmla="*/ 928064 w 4303987"/>
              <a:gd name="connsiteY22" fmla="*/ 1495622 h 1800423"/>
              <a:gd name="connsiteX23" fmla="*/ 896533 w 4303987"/>
              <a:gd name="connsiteY23" fmla="*/ 1268599 h 1800423"/>
              <a:gd name="connsiteX24" fmla="*/ 732571 w 4303987"/>
              <a:gd name="connsiteY24" fmla="*/ 1211843 h 1800423"/>
              <a:gd name="connsiteX25" fmla="*/ 183931 w 4303987"/>
              <a:gd name="connsiteY25" fmla="*/ 1268599 h 1800423"/>
              <a:gd name="connsiteX26" fmla="*/ 45195 w 4303987"/>
              <a:gd name="connsiteY26" fmla="*/ 1268599 h 180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03987" h="1800423">
                <a:moveTo>
                  <a:pt x="45195" y="1268599"/>
                </a:moveTo>
                <a:cubicBezTo>
                  <a:pt x="90390" y="1189771"/>
                  <a:pt x="294290" y="957492"/>
                  <a:pt x="455098" y="795633"/>
                </a:cubicBezTo>
                <a:cubicBezTo>
                  <a:pt x="615906" y="633774"/>
                  <a:pt x="769357" y="425669"/>
                  <a:pt x="1010044" y="297443"/>
                </a:cubicBezTo>
                <a:cubicBezTo>
                  <a:pt x="1250731" y="169217"/>
                  <a:pt x="1583909" y="52552"/>
                  <a:pt x="1899219" y="26276"/>
                </a:cubicBezTo>
                <a:cubicBezTo>
                  <a:pt x="2214529" y="0"/>
                  <a:pt x="2627586" y="71471"/>
                  <a:pt x="2901906" y="139788"/>
                </a:cubicBezTo>
                <a:cubicBezTo>
                  <a:pt x="3176226" y="208105"/>
                  <a:pt x="3351749" y="337383"/>
                  <a:pt x="3545139" y="436180"/>
                </a:cubicBezTo>
                <a:cubicBezTo>
                  <a:pt x="3738529" y="534977"/>
                  <a:pt x="3938226" y="589630"/>
                  <a:pt x="4062248" y="732571"/>
                </a:cubicBezTo>
                <a:cubicBezTo>
                  <a:pt x="4186270" y="875512"/>
                  <a:pt x="4274558" y="1124607"/>
                  <a:pt x="4289272" y="1293824"/>
                </a:cubicBezTo>
                <a:cubicBezTo>
                  <a:pt x="4303987" y="1463041"/>
                  <a:pt x="4235669" y="1695319"/>
                  <a:pt x="4150535" y="1747871"/>
                </a:cubicBezTo>
                <a:cubicBezTo>
                  <a:pt x="4065401" y="1800423"/>
                  <a:pt x="3927716" y="1660635"/>
                  <a:pt x="3778469" y="1609134"/>
                </a:cubicBezTo>
                <a:cubicBezTo>
                  <a:pt x="3629222" y="1557633"/>
                  <a:pt x="3406403" y="1476704"/>
                  <a:pt x="3255054" y="1438867"/>
                </a:cubicBezTo>
                <a:cubicBezTo>
                  <a:pt x="3103705" y="1401030"/>
                  <a:pt x="2943947" y="1388417"/>
                  <a:pt x="2870375" y="1382111"/>
                </a:cubicBezTo>
                <a:cubicBezTo>
                  <a:pt x="2796803" y="1375805"/>
                  <a:pt x="2805211" y="1356886"/>
                  <a:pt x="2813619" y="1401029"/>
                </a:cubicBezTo>
                <a:cubicBezTo>
                  <a:pt x="2822027" y="1445172"/>
                  <a:pt x="2907161" y="1597572"/>
                  <a:pt x="2920825" y="1646971"/>
                </a:cubicBezTo>
                <a:cubicBezTo>
                  <a:pt x="2934489" y="1696370"/>
                  <a:pt x="3057459" y="1691115"/>
                  <a:pt x="2895600" y="1697421"/>
                </a:cubicBezTo>
                <a:cubicBezTo>
                  <a:pt x="2733741" y="1703727"/>
                  <a:pt x="2157774" y="1704779"/>
                  <a:pt x="1949669" y="1684809"/>
                </a:cubicBezTo>
                <a:cubicBezTo>
                  <a:pt x="1741564" y="1664839"/>
                  <a:pt x="1663787" y="1646971"/>
                  <a:pt x="1646971" y="1577603"/>
                </a:cubicBezTo>
                <a:cubicBezTo>
                  <a:pt x="1630155" y="1508235"/>
                  <a:pt x="1820392" y="1330610"/>
                  <a:pt x="1848770" y="1268599"/>
                </a:cubicBezTo>
                <a:cubicBezTo>
                  <a:pt x="1877148" y="1206588"/>
                  <a:pt x="1884505" y="1209741"/>
                  <a:pt x="1817239" y="1205537"/>
                </a:cubicBezTo>
                <a:cubicBezTo>
                  <a:pt x="1749973" y="1201333"/>
                  <a:pt x="1547123" y="1210792"/>
                  <a:pt x="1445173" y="1243374"/>
                </a:cubicBezTo>
                <a:cubicBezTo>
                  <a:pt x="1343223" y="1275956"/>
                  <a:pt x="1281211" y="1336916"/>
                  <a:pt x="1205537" y="1401029"/>
                </a:cubicBezTo>
                <a:cubicBezTo>
                  <a:pt x="1129863" y="1465142"/>
                  <a:pt x="1037371" y="1612288"/>
                  <a:pt x="991126" y="1628053"/>
                </a:cubicBezTo>
                <a:cubicBezTo>
                  <a:pt x="944881" y="1643818"/>
                  <a:pt x="943830" y="1555531"/>
                  <a:pt x="928064" y="1495622"/>
                </a:cubicBezTo>
                <a:cubicBezTo>
                  <a:pt x="912299" y="1435713"/>
                  <a:pt x="929115" y="1315895"/>
                  <a:pt x="896533" y="1268599"/>
                </a:cubicBezTo>
                <a:cubicBezTo>
                  <a:pt x="863951" y="1221303"/>
                  <a:pt x="851338" y="1211843"/>
                  <a:pt x="732571" y="1211843"/>
                </a:cubicBezTo>
                <a:cubicBezTo>
                  <a:pt x="613804" y="1211843"/>
                  <a:pt x="295341" y="1262293"/>
                  <a:pt x="183931" y="1268599"/>
                </a:cubicBezTo>
                <a:cubicBezTo>
                  <a:pt x="72521" y="1274905"/>
                  <a:pt x="0" y="1347427"/>
                  <a:pt x="45195" y="126859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072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2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2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072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072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072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Cycle-consistency</a:t>
            </a:r>
          </a:p>
        </p:txBody>
      </p:sp>
      <p:sp>
        <p:nvSpPr>
          <p:cNvPr id="30729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885825" y="1492250"/>
            <a:ext cx="986155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342900" indent="-342900">
              <a:spcBef>
                <a:spcPts val="1000"/>
              </a:spcBef>
              <a:defRPr/>
            </a:pPr>
            <a:r>
              <a:rPr lang="en-US" sz="3800" kern="0" dirty="0">
                <a:solidFill>
                  <a:srgbClr val="298DC2"/>
                </a:solidFill>
                <a:latin typeface="+mn-lt"/>
                <a:ea typeface="+mn-ea"/>
                <a:sym typeface="Arial" pitchFamily="34" charset="0"/>
              </a:rPr>
              <a:t>Global compatibility criterion:</a:t>
            </a:r>
          </a:p>
          <a:p>
            <a:pPr marL="609600" lvl="1" indent="-152400">
              <a:spcBef>
                <a:spcPts val="700"/>
              </a:spcBef>
              <a:defRPr/>
            </a:pPr>
            <a:r>
              <a:rPr lang="en-US" sz="2800" kern="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Composition maps along cycles are identity maps</a:t>
            </a:r>
          </a:p>
        </p:txBody>
      </p:sp>
      <p:sp>
        <p:nvSpPr>
          <p:cNvPr id="13" name="Freeform 12"/>
          <p:cNvSpPr>
            <a:spLocks noChangeAspect="1"/>
          </p:cNvSpPr>
          <p:nvPr/>
        </p:nvSpPr>
        <p:spPr bwMode="auto">
          <a:xfrm>
            <a:off x="8951913" y="6300788"/>
            <a:ext cx="1638300" cy="1028701"/>
          </a:xfrm>
          <a:custGeom>
            <a:avLst/>
            <a:gdLst>
              <a:gd name="connsiteX0" fmla="*/ 716280 w 4121331"/>
              <a:gd name="connsiteY0" fmla="*/ 613955 h 2586446"/>
              <a:gd name="connsiteX1" fmla="*/ 115388 w 4121331"/>
              <a:gd name="connsiteY1" fmla="*/ 992777 h 2586446"/>
              <a:gd name="connsiteX2" fmla="*/ 76200 w 4121331"/>
              <a:gd name="connsiteY2" fmla="*/ 1123406 h 2586446"/>
              <a:gd name="connsiteX3" fmla="*/ 572588 w 4121331"/>
              <a:gd name="connsiteY3" fmla="*/ 1423852 h 2586446"/>
              <a:gd name="connsiteX4" fmla="*/ 716280 w 4121331"/>
              <a:gd name="connsiteY4" fmla="*/ 1528355 h 2586446"/>
              <a:gd name="connsiteX5" fmla="*/ 128451 w 4121331"/>
              <a:gd name="connsiteY5" fmla="*/ 1959429 h 2586446"/>
              <a:gd name="connsiteX6" fmla="*/ 664028 w 4121331"/>
              <a:gd name="connsiteY6" fmla="*/ 2286000 h 2586446"/>
              <a:gd name="connsiteX7" fmla="*/ 2858588 w 4121331"/>
              <a:gd name="connsiteY7" fmla="*/ 2338252 h 2586446"/>
              <a:gd name="connsiteX8" fmla="*/ 3968931 w 4121331"/>
              <a:gd name="connsiteY8" fmla="*/ 796835 h 2586446"/>
              <a:gd name="connsiteX9" fmla="*/ 1944188 w 4121331"/>
              <a:gd name="connsiteY9" fmla="*/ 39189 h 2586446"/>
              <a:gd name="connsiteX10" fmla="*/ 1944188 w 4121331"/>
              <a:gd name="connsiteY10" fmla="*/ 561703 h 2586446"/>
              <a:gd name="connsiteX11" fmla="*/ 977537 w 4121331"/>
              <a:gd name="connsiteY11" fmla="*/ 509452 h 2586446"/>
              <a:gd name="connsiteX12" fmla="*/ 716280 w 4121331"/>
              <a:gd name="connsiteY12" fmla="*/ 613955 h 2586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121331" h="2586446">
                <a:moveTo>
                  <a:pt x="716280" y="613955"/>
                </a:moveTo>
                <a:cubicBezTo>
                  <a:pt x="572589" y="694509"/>
                  <a:pt x="222068" y="907869"/>
                  <a:pt x="115388" y="992777"/>
                </a:cubicBezTo>
                <a:cubicBezTo>
                  <a:pt x="8708" y="1077686"/>
                  <a:pt x="0" y="1051560"/>
                  <a:pt x="76200" y="1123406"/>
                </a:cubicBezTo>
                <a:cubicBezTo>
                  <a:pt x="152400" y="1195252"/>
                  <a:pt x="465908" y="1356360"/>
                  <a:pt x="572588" y="1423852"/>
                </a:cubicBezTo>
                <a:cubicBezTo>
                  <a:pt x="679268" y="1491344"/>
                  <a:pt x="790303" y="1439092"/>
                  <a:pt x="716280" y="1528355"/>
                </a:cubicBezTo>
                <a:cubicBezTo>
                  <a:pt x="642257" y="1617618"/>
                  <a:pt x="137160" y="1833155"/>
                  <a:pt x="128451" y="1959429"/>
                </a:cubicBezTo>
                <a:cubicBezTo>
                  <a:pt x="119742" y="2085703"/>
                  <a:pt x="209005" y="2222863"/>
                  <a:pt x="664028" y="2286000"/>
                </a:cubicBezTo>
                <a:cubicBezTo>
                  <a:pt x="1119051" y="2349137"/>
                  <a:pt x="2307771" y="2586446"/>
                  <a:pt x="2858588" y="2338252"/>
                </a:cubicBezTo>
                <a:cubicBezTo>
                  <a:pt x="3409405" y="2090058"/>
                  <a:pt x="4121331" y="1180012"/>
                  <a:pt x="3968931" y="796835"/>
                </a:cubicBezTo>
                <a:cubicBezTo>
                  <a:pt x="3816531" y="413658"/>
                  <a:pt x="2281645" y="78378"/>
                  <a:pt x="1944188" y="39189"/>
                </a:cubicBezTo>
                <a:cubicBezTo>
                  <a:pt x="1606731" y="0"/>
                  <a:pt x="2105297" y="483326"/>
                  <a:pt x="1944188" y="561703"/>
                </a:cubicBezTo>
                <a:cubicBezTo>
                  <a:pt x="1783080" y="640080"/>
                  <a:pt x="1175657" y="498566"/>
                  <a:pt x="977537" y="509452"/>
                </a:cubicBezTo>
                <a:cubicBezTo>
                  <a:pt x="779417" y="520338"/>
                  <a:pt x="859971" y="533401"/>
                  <a:pt x="716280" y="613955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4" name="Freeform 13"/>
          <p:cNvSpPr>
            <a:spLocks noChangeAspect="1"/>
          </p:cNvSpPr>
          <p:nvPr/>
        </p:nvSpPr>
        <p:spPr bwMode="auto">
          <a:xfrm>
            <a:off x="2320925" y="6186488"/>
            <a:ext cx="1790700" cy="1028701"/>
          </a:xfrm>
          <a:custGeom>
            <a:avLst/>
            <a:gdLst>
              <a:gd name="connsiteX0" fmla="*/ 448491 w 3683725"/>
              <a:gd name="connsiteY0" fmla="*/ 130628 h 2116183"/>
              <a:gd name="connsiteX1" fmla="*/ 1519645 w 3683725"/>
              <a:gd name="connsiteY1" fmla="*/ 104503 h 2116183"/>
              <a:gd name="connsiteX2" fmla="*/ 1715588 w 3683725"/>
              <a:gd name="connsiteY2" fmla="*/ 705394 h 2116183"/>
              <a:gd name="connsiteX3" fmla="*/ 2316479 w 3683725"/>
              <a:gd name="connsiteY3" fmla="*/ 130628 h 2116183"/>
              <a:gd name="connsiteX4" fmla="*/ 3126376 w 3683725"/>
              <a:gd name="connsiteY4" fmla="*/ 78377 h 2116183"/>
              <a:gd name="connsiteX5" fmla="*/ 2734491 w 3683725"/>
              <a:gd name="connsiteY5" fmla="*/ 600891 h 2116183"/>
              <a:gd name="connsiteX6" fmla="*/ 3309256 w 3683725"/>
              <a:gd name="connsiteY6" fmla="*/ 901337 h 2116183"/>
              <a:gd name="connsiteX7" fmla="*/ 2734491 w 3683725"/>
              <a:gd name="connsiteY7" fmla="*/ 1371600 h 2116183"/>
              <a:gd name="connsiteX8" fmla="*/ 3348445 w 3683725"/>
              <a:gd name="connsiteY8" fmla="*/ 1881051 h 2116183"/>
              <a:gd name="connsiteX9" fmla="*/ 722811 w 3683725"/>
              <a:gd name="connsiteY9" fmla="*/ 2011680 h 2116183"/>
              <a:gd name="connsiteX10" fmla="*/ 82731 w 3683725"/>
              <a:gd name="connsiteY10" fmla="*/ 1254034 h 2116183"/>
              <a:gd name="connsiteX11" fmla="*/ 226422 w 3683725"/>
              <a:gd name="connsiteY11" fmla="*/ 248194 h 2116183"/>
              <a:gd name="connsiteX12" fmla="*/ 448491 w 3683725"/>
              <a:gd name="connsiteY12" fmla="*/ 130628 h 211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683725" h="2116183">
                <a:moveTo>
                  <a:pt x="448491" y="130628"/>
                </a:moveTo>
                <a:cubicBezTo>
                  <a:pt x="664028" y="106679"/>
                  <a:pt x="1308462" y="8709"/>
                  <a:pt x="1519645" y="104503"/>
                </a:cubicBezTo>
                <a:cubicBezTo>
                  <a:pt x="1730828" y="200297"/>
                  <a:pt x="1582782" y="701040"/>
                  <a:pt x="1715588" y="705394"/>
                </a:cubicBezTo>
                <a:cubicBezTo>
                  <a:pt x="1848394" y="709748"/>
                  <a:pt x="2081348" y="235131"/>
                  <a:pt x="2316479" y="130628"/>
                </a:cubicBezTo>
                <a:cubicBezTo>
                  <a:pt x="2551610" y="26125"/>
                  <a:pt x="3056707" y="0"/>
                  <a:pt x="3126376" y="78377"/>
                </a:cubicBezTo>
                <a:cubicBezTo>
                  <a:pt x="3196045" y="156754"/>
                  <a:pt x="2704011" y="463731"/>
                  <a:pt x="2734491" y="600891"/>
                </a:cubicBezTo>
                <a:cubicBezTo>
                  <a:pt x="2764971" y="738051"/>
                  <a:pt x="3309256" y="772886"/>
                  <a:pt x="3309256" y="901337"/>
                </a:cubicBezTo>
                <a:cubicBezTo>
                  <a:pt x="3309256" y="1029788"/>
                  <a:pt x="2727960" y="1208314"/>
                  <a:pt x="2734491" y="1371600"/>
                </a:cubicBezTo>
                <a:cubicBezTo>
                  <a:pt x="2741023" y="1534886"/>
                  <a:pt x="3683725" y="1774371"/>
                  <a:pt x="3348445" y="1881051"/>
                </a:cubicBezTo>
                <a:cubicBezTo>
                  <a:pt x="3013165" y="1987731"/>
                  <a:pt x="1267097" y="2116183"/>
                  <a:pt x="722811" y="2011680"/>
                </a:cubicBezTo>
                <a:cubicBezTo>
                  <a:pt x="178525" y="1907177"/>
                  <a:pt x="165463" y="1547948"/>
                  <a:pt x="82731" y="1254034"/>
                </a:cubicBezTo>
                <a:cubicBezTo>
                  <a:pt x="0" y="960120"/>
                  <a:pt x="165462" y="435428"/>
                  <a:pt x="226422" y="248194"/>
                </a:cubicBezTo>
                <a:cubicBezTo>
                  <a:pt x="287382" y="60960"/>
                  <a:pt x="232954" y="154577"/>
                  <a:pt x="448491" y="130628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5" name="Freeform 14"/>
          <p:cNvSpPr/>
          <p:nvPr/>
        </p:nvSpPr>
        <p:spPr bwMode="auto">
          <a:xfrm>
            <a:off x="3476625" y="3895724"/>
            <a:ext cx="1816100" cy="2147889"/>
          </a:xfrm>
          <a:custGeom>
            <a:avLst/>
            <a:gdLst>
              <a:gd name="connsiteX0" fmla="*/ 1210791 w 1210791"/>
              <a:gd name="connsiteY0" fmla="*/ 0 h 1431509"/>
              <a:gd name="connsiteX1" fmla="*/ 542333 w 1210791"/>
              <a:gd name="connsiteY1" fmla="*/ 283780 h 1431509"/>
              <a:gd name="connsiteX2" fmla="*/ 176573 w 1210791"/>
              <a:gd name="connsiteY2" fmla="*/ 832420 h 1431509"/>
              <a:gd name="connsiteX3" fmla="*/ 0 w 1210791"/>
              <a:gd name="connsiteY3" fmla="*/ 1431509 h 1431509"/>
              <a:gd name="connsiteX4" fmla="*/ 0 w 1210791"/>
              <a:gd name="connsiteY4" fmla="*/ 1431509 h 143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0791" h="1431509">
                <a:moveTo>
                  <a:pt x="1210791" y="0"/>
                </a:moveTo>
                <a:cubicBezTo>
                  <a:pt x="962747" y="72521"/>
                  <a:pt x="714703" y="145043"/>
                  <a:pt x="542333" y="283780"/>
                </a:cubicBezTo>
                <a:cubicBezTo>
                  <a:pt x="369963" y="422517"/>
                  <a:pt x="266962" y="641132"/>
                  <a:pt x="176573" y="832420"/>
                </a:cubicBezTo>
                <a:cubicBezTo>
                  <a:pt x="86184" y="1023708"/>
                  <a:pt x="0" y="1431509"/>
                  <a:pt x="0" y="1431509"/>
                </a:cubicBezTo>
                <a:lnTo>
                  <a:pt x="0" y="1431509"/>
                </a:lnTo>
              </a:path>
            </a:pathLst>
          </a:custGeom>
          <a:ln w="127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Freeform 15"/>
          <p:cNvSpPr/>
          <p:nvPr/>
        </p:nvSpPr>
        <p:spPr bwMode="auto">
          <a:xfrm>
            <a:off x="4551363" y="6896100"/>
            <a:ext cx="3943350" cy="587375"/>
          </a:xfrm>
          <a:custGeom>
            <a:avLst/>
            <a:gdLst>
              <a:gd name="connsiteX0" fmla="*/ 0 w 2837793"/>
              <a:gd name="connsiteY0" fmla="*/ 44143 h 392036"/>
              <a:gd name="connsiteX1" fmla="*/ 1425203 w 2837793"/>
              <a:gd name="connsiteY1" fmla="*/ 384679 h 392036"/>
              <a:gd name="connsiteX2" fmla="*/ 2837793 w 2837793"/>
              <a:gd name="connsiteY2" fmla="*/ 0 h 392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37793" h="392036">
                <a:moveTo>
                  <a:pt x="0" y="44143"/>
                </a:moveTo>
                <a:cubicBezTo>
                  <a:pt x="476119" y="218089"/>
                  <a:pt x="952238" y="392036"/>
                  <a:pt x="1425203" y="384679"/>
                </a:cubicBezTo>
                <a:cubicBezTo>
                  <a:pt x="1898168" y="377322"/>
                  <a:pt x="2367980" y="188661"/>
                  <a:pt x="2837793" y="0"/>
                </a:cubicBezTo>
              </a:path>
            </a:pathLst>
          </a:custGeom>
          <a:ln w="127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7" name="Freeform 16"/>
          <p:cNvSpPr/>
          <p:nvPr/>
        </p:nvSpPr>
        <p:spPr bwMode="auto">
          <a:xfrm>
            <a:off x="7758112" y="3821113"/>
            <a:ext cx="1725612" cy="2392361"/>
          </a:xfrm>
          <a:custGeom>
            <a:avLst/>
            <a:gdLst>
              <a:gd name="connsiteX0" fmla="*/ 1147730 w 1149832"/>
              <a:gd name="connsiteY0" fmla="*/ 1595470 h 1595470"/>
              <a:gd name="connsiteX1" fmla="*/ 958544 w 1149832"/>
              <a:gd name="connsiteY1" fmla="*/ 542334 h 1595470"/>
              <a:gd name="connsiteX2" fmla="*/ 0 w 1149832"/>
              <a:gd name="connsiteY2" fmla="*/ 0 h 1595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49832" h="1595470">
                <a:moveTo>
                  <a:pt x="1147730" y="1595470"/>
                </a:moveTo>
                <a:cubicBezTo>
                  <a:pt x="1148781" y="1201858"/>
                  <a:pt x="1149832" y="808246"/>
                  <a:pt x="958544" y="542334"/>
                </a:cubicBezTo>
                <a:cubicBezTo>
                  <a:pt x="767256" y="276422"/>
                  <a:pt x="383628" y="138211"/>
                  <a:pt x="0" y="0"/>
                </a:cubicBezTo>
              </a:path>
            </a:pathLst>
          </a:custGeom>
          <a:ln w="12700">
            <a:solidFill>
              <a:srgbClr val="00B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0737" name="Group 19"/>
          <p:cNvGrpSpPr>
            <a:grpSpLocks noChangeAspect="1"/>
          </p:cNvGrpSpPr>
          <p:nvPr/>
        </p:nvGrpSpPr>
        <p:grpSpPr bwMode="auto">
          <a:xfrm>
            <a:off x="5521780" y="6210657"/>
            <a:ext cx="2286276" cy="916165"/>
            <a:chOff x="3911600" y="3930342"/>
            <a:chExt cx="1981552" cy="794058"/>
          </a:xfrm>
        </p:grpSpPr>
        <p:sp>
          <p:nvSpPr>
            <p:cNvPr id="19" name="Freeform 18"/>
            <p:cNvSpPr>
              <a:spLocks noChangeAspect="1"/>
            </p:cNvSpPr>
            <p:nvPr/>
          </p:nvSpPr>
          <p:spPr>
            <a:xfrm>
              <a:off x="3911206" y="4038730"/>
              <a:ext cx="1194291" cy="685207"/>
            </a:xfrm>
            <a:custGeom>
              <a:avLst/>
              <a:gdLst>
                <a:gd name="connsiteX0" fmla="*/ 448491 w 3683725"/>
                <a:gd name="connsiteY0" fmla="*/ 130628 h 2116183"/>
                <a:gd name="connsiteX1" fmla="*/ 1519645 w 3683725"/>
                <a:gd name="connsiteY1" fmla="*/ 104503 h 2116183"/>
                <a:gd name="connsiteX2" fmla="*/ 1715588 w 3683725"/>
                <a:gd name="connsiteY2" fmla="*/ 705394 h 2116183"/>
                <a:gd name="connsiteX3" fmla="*/ 2316479 w 3683725"/>
                <a:gd name="connsiteY3" fmla="*/ 130628 h 2116183"/>
                <a:gd name="connsiteX4" fmla="*/ 3126376 w 3683725"/>
                <a:gd name="connsiteY4" fmla="*/ 78377 h 2116183"/>
                <a:gd name="connsiteX5" fmla="*/ 2734491 w 3683725"/>
                <a:gd name="connsiteY5" fmla="*/ 600891 h 2116183"/>
                <a:gd name="connsiteX6" fmla="*/ 3309256 w 3683725"/>
                <a:gd name="connsiteY6" fmla="*/ 901337 h 2116183"/>
                <a:gd name="connsiteX7" fmla="*/ 2734491 w 3683725"/>
                <a:gd name="connsiteY7" fmla="*/ 1371600 h 2116183"/>
                <a:gd name="connsiteX8" fmla="*/ 3348445 w 3683725"/>
                <a:gd name="connsiteY8" fmla="*/ 1881051 h 2116183"/>
                <a:gd name="connsiteX9" fmla="*/ 722811 w 3683725"/>
                <a:gd name="connsiteY9" fmla="*/ 2011680 h 2116183"/>
                <a:gd name="connsiteX10" fmla="*/ 82731 w 3683725"/>
                <a:gd name="connsiteY10" fmla="*/ 1254034 h 2116183"/>
                <a:gd name="connsiteX11" fmla="*/ 226422 w 3683725"/>
                <a:gd name="connsiteY11" fmla="*/ 248194 h 2116183"/>
                <a:gd name="connsiteX12" fmla="*/ 448491 w 3683725"/>
                <a:gd name="connsiteY12" fmla="*/ 130628 h 211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3725" h="2116183">
                  <a:moveTo>
                    <a:pt x="448491" y="130628"/>
                  </a:moveTo>
                  <a:cubicBezTo>
                    <a:pt x="664028" y="106679"/>
                    <a:pt x="1308462" y="8709"/>
                    <a:pt x="1519645" y="104503"/>
                  </a:cubicBezTo>
                  <a:cubicBezTo>
                    <a:pt x="1730828" y="200297"/>
                    <a:pt x="1582782" y="701040"/>
                    <a:pt x="1715588" y="705394"/>
                  </a:cubicBezTo>
                  <a:cubicBezTo>
                    <a:pt x="1848394" y="709748"/>
                    <a:pt x="2081348" y="235131"/>
                    <a:pt x="2316479" y="130628"/>
                  </a:cubicBezTo>
                  <a:cubicBezTo>
                    <a:pt x="2551610" y="26125"/>
                    <a:pt x="3056707" y="0"/>
                    <a:pt x="3126376" y="78377"/>
                  </a:cubicBezTo>
                  <a:cubicBezTo>
                    <a:pt x="3196045" y="156754"/>
                    <a:pt x="2704011" y="463731"/>
                    <a:pt x="2734491" y="600891"/>
                  </a:cubicBezTo>
                  <a:cubicBezTo>
                    <a:pt x="2764971" y="738051"/>
                    <a:pt x="3309256" y="772886"/>
                    <a:pt x="3309256" y="901337"/>
                  </a:cubicBezTo>
                  <a:cubicBezTo>
                    <a:pt x="3309256" y="1029788"/>
                    <a:pt x="2727960" y="1208314"/>
                    <a:pt x="2734491" y="1371600"/>
                  </a:cubicBezTo>
                  <a:cubicBezTo>
                    <a:pt x="2741023" y="1534886"/>
                    <a:pt x="3683725" y="1774371"/>
                    <a:pt x="3348445" y="1881051"/>
                  </a:cubicBezTo>
                  <a:cubicBezTo>
                    <a:pt x="3013165" y="1987731"/>
                    <a:pt x="1267097" y="2116183"/>
                    <a:pt x="722811" y="2011680"/>
                  </a:cubicBezTo>
                  <a:cubicBezTo>
                    <a:pt x="178525" y="1907177"/>
                    <a:pt x="165463" y="1547948"/>
                    <a:pt x="82731" y="1254034"/>
                  </a:cubicBezTo>
                  <a:cubicBezTo>
                    <a:pt x="0" y="960120"/>
                    <a:pt x="165462" y="435428"/>
                    <a:pt x="226422" y="248194"/>
                  </a:cubicBezTo>
                  <a:cubicBezTo>
                    <a:pt x="287382" y="60960"/>
                    <a:pt x="232954" y="154577"/>
                    <a:pt x="448491" y="130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Freeform 19"/>
            <p:cNvSpPr>
              <a:spLocks noChangeAspect="1"/>
            </p:cNvSpPr>
            <p:nvPr/>
          </p:nvSpPr>
          <p:spPr>
            <a:xfrm>
              <a:off x="4800045" y="3930033"/>
              <a:ext cx="1092474" cy="685207"/>
            </a:xfrm>
            <a:custGeom>
              <a:avLst/>
              <a:gdLst>
                <a:gd name="connsiteX0" fmla="*/ 716280 w 4121331"/>
                <a:gd name="connsiteY0" fmla="*/ 613955 h 2586446"/>
                <a:gd name="connsiteX1" fmla="*/ 115388 w 4121331"/>
                <a:gd name="connsiteY1" fmla="*/ 992777 h 2586446"/>
                <a:gd name="connsiteX2" fmla="*/ 76200 w 4121331"/>
                <a:gd name="connsiteY2" fmla="*/ 1123406 h 2586446"/>
                <a:gd name="connsiteX3" fmla="*/ 572588 w 4121331"/>
                <a:gd name="connsiteY3" fmla="*/ 1423852 h 2586446"/>
                <a:gd name="connsiteX4" fmla="*/ 716280 w 4121331"/>
                <a:gd name="connsiteY4" fmla="*/ 1528355 h 2586446"/>
                <a:gd name="connsiteX5" fmla="*/ 128451 w 4121331"/>
                <a:gd name="connsiteY5" fmla="*/ 1959429 h 2586446"/>
                <a:gd name="connsiteX6" fmla="*/ 664028 w 4121331"/>
                <a:gd name="connsiteY6" fmla="*/ 2286000 h 2586446"/>
                <a:gd name="connsiteX7" fmla="*/ 2858588 w 4121331"/>
                <a:gd name="connsiteY7" fmla="*/ 2338252 h 2586446"/>
                <a:gd name="connsiteX8" fmla="*/ 3968931 w 4121331"/>
                <a:gd name="connsiteY8" fmla="*/ 796835 h 2586446"/>
                <a:gd name="connsiteX9" fmla="*/ 1944188 w 4121331"/>
                <a:gd name="connsiteY9" fmla="*/ 39189 h 2586446"/>
                <a:gd name="connsiteX10" fmla="*/ 1944188 w 4121331"/>
                <a:gd name="connsiteY10" fmla="*/ 561703 h 2586446"/>
                <a:gd name="connsiteX11" fmla="*/ 977537 w 4121331"/>
                <a:gd name="connsiteY11" fmla="*/ 509452 h 2586446"/>
                <a:gd name="connsiteX12" fmla="*/ 716280 w 4121331"/>
                <a:gd name="connsiteY12" fmla="*/ 613955 h 2586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21331" h="2586446">
                  <a:moveTo>
                    <a:pt x="716280" y="613955"/>
                  </a:moveTo>
                  <a:cubicBezTo>
                    <a:pt x="572589" y="694509"/>
                    <a:pt x="222068" y="907869"/>
                    <a:pt x="115388" y="992777"/>
                  </a:cubicBezTo>
                  <a:cubicBezTo>
                    <a:pt x="8708" y="1077686"/>
                    <a:pt x="0" y="1051560"/>
                    <a:pt x="76200" y="1123406"/>
                  </a:cubicBezTo>
                  <a:cubicBezTo>
                    <a:pt x="152400" y="1195252"/>
                    <a:pt x="465908" y="1356360"/>
                    <a:pt x="572588" y="1423852"/>
                  </a:cubicBezTo>
                  <a:cubicBezTo>
                    <a:pt x="679268" y="1491344"/>
                    <a:pt x="790303" y="1439092"/>
                    <a:pt x="716280" y="1528355"/>
                  </a:cubicBezTo>
                  <a:cubicBezTo>
                    <a:pt x="642257" y="1617618"/>
                    <a:pt x="137160" y="1833155"/>
                    <a:pt x="128451" y="1959429"/>
                  </a:cubicBezTo>
                  <a:cubicBezTo>
                    <a:pt x="119742" y="2085703"/>
                    <a:pt x="209005" y="2222863"/>
                    <a:pt x="664028" y="2286000"/>
                  </a:cubicBezTo>
                  <a:cubicBezTo>
                    <a:pt x="1119051" y="2349137"/>
                    <a:pt x="2307771" y="2586446"/>
                    <a:pt x="2858588" y="2338252"/>
                  </a:cubicBezTo>
                  <a:cubicBezTo>
                    <a:pt x="3409405" y="2090058"/>
                    <a:pt x="4121331" y="1180012"/>
                    <a:pt x="3968931" y="796835"/>
                  </a:cubicBezTo>
                  <a:cubicBezTo>
                    <a:pt x="3816531" y="413658"/>
                    <a:pt x="2281645" y="78378"/>
                    <a:pt x="1944188" y="39189"/>
                  </a:cubicBezTo>
                  <a:cubicBezTo>
                    <a:pt x="1606731" y="0"/>
                    <a:pt x="2105297" y="483326"/>
                    <a:pt x="1944188" y="561703"/>
                  </a:cubicBezTo>
                  <a:cubicBezTo>
                    <a:pt x="1783080" y="640080"/>
                    <a:pt x="1175657" y="498566"/>
                    <a:pt x="977537" y="509452"/>
                  </a:cubicBezTo>
                  <a:cubicBezTo>
                    <a:pt x="779417" y="520338"/>
                    <a:pt x="859971" y="533401"/>
                    <a:pt x="716280" y="61395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0738" name="Rectangle 21"/>
          <p:cNvSpPr>
            <a:spLocks noChangeArrowheads="1"/>
          </p:cNvSpPr>
          <p:nvPr/>
        </p:nvSpPr>
        <p:spPr bwMode="auto">
          <a:xfrm>
            <a:off x="5278242" y="5021036"/>
            <a:ext cx="292259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Inconsistent</a:t>
            </a:r>
          </a:p>
        </p:txBody>
      </p:sp>
      <p:sp>
        <p:nvSpPr>
          <p:cNvPr id="23" name="Freeform 22"/>
          <p:cNvSpPr>
            <a:spLocks noChangeAspect="1"/>
          </p:cNvSpPr>
          <p:nvPr/>
        </p:nvSpPr>
        <p:spPr bwMode="auto">
          <a:xfrm>
            <a:off x="5407026" y="3124200"/>
            <a:ext cx="1936750" cy="809626"/>
          </a:xfrm>
          <a:custGeom>
            <a:avLst/>
            <a:gdLst>
              <a:gd name="connsiteX0" fmla="*/ 45195 w 4303987"/>
              <a:gd name="connsiteY0" fmla="*/ 1268599 h 1800423"/>
              <a:gd name="connsiteX1" fmla="*/ 455098 w 4303987"/>
              <a:gd name="connsiteY1" fmla="*/ 795633 h 1800423"/>
              <a:gd name="connsiteX2" fmla="*/ 1010044 w 4303987"/>
              <a:gd name="connsiteY2" fmla="*/ 297443 h 1800423"/>
              <a:gd name="connsiteX3" fmla="*/ 1899219 w 4303987"/>
              <a:gd name="connsiteY3" fmla="*/ 26276 h 1800423"/>
              <a:gd name="connsiteX4" fmla="*/ 2901906 w 4303987"/>
              <a:gd name="connsiteY4" fmla="*/ 139788 h 1800423"/>
              <a:gd name="connsiteX5" fmla="*/ 3545139 w 4303987"/>
              <a:gd name="connsiteY5" fmla="*/ 436180 h 1800423"/>
              <a:gd name="connsiteX6" fmla="*/ 4062248 w 4303987"/>
              <a:gd name="connsiteY6" fmla="*/ 732571 h 1800423"/>
              <a:gd name="connsiteX7" fmla="*/ 4289272 w 4303987"/>
              <a:gd name="connsiteY7" fmla="*/ 1293824 h 1800423"/>
              <a:gd name="connsiteX8" fmla="*/ 4150535 w 4303987"/>
              <a:gd name="connsiteY8" fmla="*/ 1747871 h 1800423"/>
              <a:gd name="connsiteX9" fmla="*/ 3778469 w 4303987"/>
              <a:gd name="connsiteY9" fmla="*/ 1609134 h 1800423"/>
              <a:gd name="connsiteX10" fmla="*/ 3255054 w 4303987"/>
              <a:gd name="connsiteY10" fmla="*/ 1438867 h 1800423"/>
              <a:gd name="connsiteX11" fmla="*/ 2870375 w 4303987"/>
              <a:gd name="connsiteY11" fmla="*/ 1382111 h 1800423"/>
              <a:gd name="connsiteX12" fmla="*/ 2813619 w 4303987"/>
              <a:gd name="connsiteY12" fmla="*/ 1401029 h 1800423"/>
              <a:gd name="connsiteX13" fmla="*/ 2920825 w 4303987"/>
              <a:gd name="connsiteY13" fmla="*/ 1646971 h 1800423"/>
              <a:gd name="connsiteX14" fmla="*/ 2895600 w 4303987"/>
              <a:gd name="connsiteY14" fmla="*/ 1697421 h 1800423"/>
              <a:gd name="connsiteX15" fmla="*/ 1949669 w 4303987"/>
              <a:gd name="connsiteY15" fmla="*/ 1684809 h 1800423"/>
              <a:gd name="connsiteX16" fmla="*/ 1646971 w 4303987"/>
              <a:gd name="connsiteY16" fmla="*/ 1577603 h 1800423"/>
              <a:gd name="connsiteX17" fmla="*/ 1848770 w 4303987"/>
              <a:gd name="connsiteY17" fmla="*/ 1268599 h 1800423"/>
              <a:gd name="connsiteX18" fmla="*/ 1817239 w 4303987"/>
              <a:gd name="connsiteY18" fmla="*/ 1205537 h 1800423"/>
              <a:gd name="connsiteX19" fmla="*/ 1445173 w 4303987"/>
              <a:gd name="connsiteY19" fmla="*/ 1243374 h 1800423"/>
              <a:gd name="connsiteX20" fmla="*/ 1205537 w 4303987"/>
              <a:gd name="connsiteY20" fmla="*/ 1401029 h 1800423"/>
              <a:gd name="connsiteX21" fmla="*/ 991126 w 4303987"/>
              <a:gd name="connsiteY21" fmla="*/ 1628053 h 1800423"/>
              <a:gd name="connsiteX22" fmla="*/ 928064 w 4303987"/>
              <a:gd name="connsiteY22" fmla="*/ 1495622 h 1800423"/>
              <a:gd name="connsiteX23" fmla="*/ 896533 w 4303987"/>
              <a:gd name="connsiteY23" fmla="*/ 1268599 h 1800423"/>
              <a:gd name="connsiteX24" fmla="*/ 732571 w 4303987"/>
              <a:gd name="connsiteY24" fmla="*/ 1211843 h 1800423"/>
              <a:gd name="connsiteX25" fmla="*/ 183931 w 4303987"/>
              <a:gd name="connsiteY25" fmla="*/ 1268599 h 1800423"/>
              <a:gd name="connsiteX26" fmla="*/ 45195 w 4303987"/>
              <a:gd name="connsiteY26" fmla="*/ 1268599 h 180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03987" h="1800423">
                <a:moveTo>
                  <a:pt x="45195" y="1268599"/>
                </a:moveTo>
                <a:cubicBezTo>
                  <a:pt x="90390" y="1189771"/>
                  <a:pt x="294290" y="957492"/>
                  <a:pt x="455098" y="795633"/>
                </a:cubicBezTo>
                <a:cubicBezTo>
                  <a:pt x="615906" y="633774"/>
                  <a:pt x="769357" y="425669"/>
                  <a:pt x="1010044" y="297443"/>
                </a:cubicBezTo>
                <a:cubicBezTo>
                  <a:pt x="1250731" y="169217"/>
                  <a:pt x="1583909" y="52552"/>
                  <a:pt x="1899219" y="26276"/>
                </a:cubicBezTo>
                <a:cubicBezTo>
                  <a:pt x="2214529" y="0"/>
                  <a:pt x="2627586" y="71471"/>
                  <a:pt x="2901906" y="139788"/>
                </a:cubicBezTo>
                <a:cubicBezTo>
                  <a:pt x="3176226" y="208105"/>
                  <a:pt x="3351749" y="337383"/>
                  <a:pt x="3545139" y="436180"/>
                </a:cubicBezTo>
                <a:cubicBezTo>
                  <a:pt x="3738529" y="534977"/>
                  <a:pt x="3938226" y="589630"/>
                  <a:pt x="4062248" y="732571"/>
                </a:cubicBezTo>
                <a:cubicBezTo>
                  <a:pt x="4186270" y="875512"/>
                  <a:pt x="4274558" y="1124607"/>
                  <a:pt x="4289272" y="1293824"/>
                </a:cubicBezTo>
                <a:cubicBezTo>
                  <a:pt x="4303987" y="1463041"/>
                  <a:pt x="4235669" y="1695319"/>
                  <a:pt x="4150535" y="1747871"/>
                </a:cubicBezTo>
                <a:cubicBezTo>
                  <a:pt x="4065401" y="1800423"/>
                  <a:pt x="3927716" y="1660635"/>
                  <a:pt x="3778469" y="1609134"/>
                </a:cubicBezTo>
                <a:cubicBezTo>
                  <a:pt x="3629222" y="1557633"/>
                  <a:pt x="3406403" y="1476704"/>
                  <a:pt x="3255054" y="1438867"/>
                </a:cubicBezTo>
                <a:cubicBezTo>
                  <a:pt x="3103705" y="1401030"/>
                  <a:pt x="2943947" y="1388417"/>
                  <a:pt x="2870375" y="1382111"/>
                </a:cubicBezTo>
                <a:cubicBezTo>
                  <a:pt x="2796803" y="1375805"/>
                  <a:pt x="2805211" y="1356886"/>
                  <a:pt x="2813619" y="1401029"/>
                </a:cubicBezTo>
                <a:cubicBezTo>
                  <a:pt x="2822027" y="1445172"/>
                  <a:pt x="2907161" y="1597572"/>
                  <a:pt x="2920825" y="1646971"/>
                </a:cubicBezTo>
                <a:cubicBezTo>
                  <a:pt x="2934489" y="1696370"/>
                  <a:pt x="3057459" y="1691115"/>
                  <a:pt x="2895600" y="1697421"/>
                </a:cubicBezTo>
                <a:cubicBezTo>
                  <a:pt x="2733741" y="1703727"/>
                  <a:pt x="2157774" y="1704779"/>
                  <a:pt x="1949669" y="1684809"/>
                </a:cubicBezTo>
                <a:cubicBezTo>
                  <a:pt x="1741564" y="1664839"/>
                  <a:pt x="1663787" y="1646971"/>
                  <a:pt x="1646971" y="1577603"/>
                </a:cubicBezTo>
                <a:cubicBezTo>
                  <a:pt x="1630155" y="1508235"/>
                  <a:pt x="1820392" y="1330610"/>
                  <a:pt x="1848770" y="1268599"/>
                </a:cubicBezTo>
                <a:cubicBezTo>
                  <a:pt x="1877148" y="1206588"/>
                  <a:pt x="1884505" y="1209741"/>
                  <a:pt x="1817239" y="1205537"/>
                </a:cubicBezTo>
                <a:cubicBezTo>
                  <a:pt x="1749973" y="1201333"/>
                  <a:pt x="1547123" y="1210792"/>
                  <a:pt x="1445173" y="1243374"/>
                </a:cubicBezTo>
                <a:cubicBezTo>
                  <a:pt x="1343223" y="1275956"/>
                  <a:pt x="1281211" y="1336916"/>
                  <a:pt x="1205537" y="1401029"/>
                </a:cubicBezTo>
                <a:cubicBezTo>
                  <a:pt x="1129863" y="1465142"/>
                  <a:pt x="1037371" y="1612288"/>
                  <a:pt x="991126" y="1628053"/>
                </a:cubicBezTo>
                <a:cubicBezTo>
                  <a:pt x="944881" y="1643818"/>
                  <a:pt x="943830" y="1555531"/>
                  <a:pt x="928064" y="1495622"/>
                </a:cubicBezTo>
                <a:cubicBezTo>
                  <a:pt x="912299" y="1435713"/>
                  <a:pt x="929115" y="1315895"/>
                  <a:pt x="896533" y="1268599"/>
                </a:cubicBezTo>
                <a:cubicBezTo>
                  <a:pt x="863951" y="1221303"/>
                  <a:pt x="851338" y="1211843"/>
                  <a:pt x="732571" y="1211843"/>
                </a:cubicBezTo>
                <a:cubicBezTo>
                  <a:pt x="613804" y="1211843"/>
                  <a:pt x="295341" y="1262293"/>
                  <a:pt x="183931" y="1268599"/>
                </a:cubicBezTo>
                <a:cubicBezTo>
                  <a:pt x="72521" y="1274905"/>
                  <a:pt x="0" y="1347427"/>
                  <a:pt x="45195" y="126859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0740" name="Group 23"/>
          <p:cNvGrpSpPr>
            <a:grpSpLocks noChangeAspect="1"/>
          </p:cNvGrpSpPr>
          <p:nvPr/>
        </p:nvGrpSpPr>
        <p:grpSpPr bwMode="auto">
          <a:xfrm>
            <a:off x="1749425" y="3352826"/>
            <a:ext cx="2366296" cy="1411246"/>
            <a:chOff x="1828800" y="3433522"/>
            <a:chExt cx="1051560" cy="627148"/>
          </a:xfrm>
        </p:grpSpPr>
        <p:sp>
          <p:nvSpPr>
            <p:cNvPr id="25" name="Freeform 24"/>
            <p:cNvSpPr>
              <a:spLocks noChangeAspect="1"/>
            </p:cNvSpPr>
            <p:nvPr/>
          </p:nvSpPr>
          <p:spPr>
            <a:xfrm>
              <a:off x="1828800" y="3717817"/>
              <a:ext cx="596828" cy="342860"/>
            </a:xfrm>
            <a:custGeom>
              <a:avLst/>
              <a:gdLst>
                <a:gd name="connsiteX0" fmla="*/ 448491 w 3683725"/>
                <a:gd name="connsiteY0" fmla="*/ 130628 h 2116183"/>
                <a:gd name="connsiteX1" fmla="*/ 1519645 w 3683725"/>
                <a:gd name="connsiteY1" fmla="*/ 104503 h 2116183"/>
                <a:gd name="connsiteX2" fmla="*/ 1715588 w 3683725"/>
                <a:gd name="connsiteY2" fmla="*/ 705394 h 2116183"/>
                <a:gd name="connsiteX3" fmla="*/ 2316479 w 3683725"/>
                <a:gd name="connsiteY3" fmla="*/ 130628 h 2116183"/>
                <a:gd name="connsiteX4" fmla="*/ 3126376 w 3683725"/>
                <a:gd name="connsiteY4" fmla="*/ 78377 h 2116183"/>
                <a:gd name="connsiteX5" fmla="*/ 2734491 w 3683725"/>
                <a:gd name="connsiteY5" fmla="*/ 600891 h 2116183"/>
                <a:gd name="connsiteX6" fmla="*/ 3309256 w 3683725"/>
                <a:gd name="connsiteY6" fmla="*/ 901337 h 2116183"/>
                <a:gd name="connsiteX7" fmla="*/ 2734491 w 3683725"/>
                <a:gd name="connsiteY7" fmla="*/ 1371600 h 2116183"/>
                <a:gd name="connsiteX8" fmla="*/ 3348445 w 3683725"/>
                <a:gd name="connsiteY8" fmla="*/ 1881051 h 2116183"/>
                <a:gd name="connsiteX9" fmla="*/ 722811 w 3683725"/>
                <a:gd name="connsiteY9" fmla="*/ 2011680 h 2116183"/>
                <a:gd name="connsiteX10" fmla="*/ 82731 w 3683725"/>
                <a:gd name="connsiteY10" fmla="*/ 1254034 h 2116183"/>
                <a:gd name="connsiteX11" fmla="*/ 226422 w 3683725"/>
                <a:gd name="connsiteY11" fmla="*/ 248194 h 2116183"/>
                <a:gd name="connsiteX12" fmla="*/ 448491 w 3683725"/>
                <a:gd name="connsiteY12" fmla="*/ 130628 h 211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3725" h="2116183">
                  <a:moveTo>
                    <a:pt x="448491" y="130628"/>
                  </a:moveTo>
                  <a:cubicBezTo>
                    <a:pt x="664028" y="106679"/>
                    <a:pt x="1308462" y="8709"/>
                    <a:pt x="1519645" y="104503"/>
                  </a:cubicBezTo>
                  <a:cubicBezTo>
                    <a:pt x="1730828" y="200297"/>
                    <a:pt x="1582782" y="701040"/>
                    <a:pt x="1715588" y="705394"/>
                  </a:cubicBezTo>
                  <a:cubicBezTo>
                    <a:pt x="1848394" y="709748"/>
                    <a:pt x="2081348" y="235131"/>
                    <a:pt x="2316479" y="130628"/>
                  </a:cubicBezTo>
                  <a:cubicBezTo>
                    <a:pt x="2551610" y="26125"/>
                    <a:pt x="3056707" y="0"/>
                    <a:pt x="3126376" y="78377"/>
                  </a:cubicBezTo>
                  <a:cubicBezTo>
                    <a:pt x="3196045" y="156754"/>
                    <a:pt x="2704011" y="463731"/>
                    <a:pt x="2734491" y="600891"/>
                  </a:cubicBezTo>
                  <a:cubicBezTo>
                    <a:pt x="2764971" y="738051"/>
                    <a:pt x="3309256" y="772886"/>
                    <a:pt x="3309256" y="901337"/>
                  </a:cubicBezTo>
                  <a:cubicBezTo>
                    <a:pt x="3309256" y="1029788"/>
                    <a:pt x="2727960" y="1208314"/>
                    <a:pt x="2734491" y="1371600"/>
                  </a:cubicBezTo>
                  <a:cubicBezTo>
                    <a:pt x="2741023" y="1534886"/>
                    <a:pt x="3683725" y="1774371"/>
                    <a:pt x="3348445" y="1881051"/>
                  </a:cubicBezTo>
                  <a:cubicBezTo>
                    <a:pt x="3013165" y="1987731"/>
                    <a:pt x="1267097" y="2116183"/>
                    <a:pt x="722811" y="2011680"/>
                  </a:cubicBezTo>
                  <a:cubicBezTo>
                    <a:pt x="178525" y="1907177"/>
                    <a:pt x="165463" y="1547948"/>
                    <a:pt x="82731" y="1254034"/>
                  </a:cubicBezTo>
                  <a:cubicBezTo>
                    <a:pt x="0" y="960120"/>
                    <a:pt x="165462" y="435428"/>
                    <a:pt x="226422" y="248194"/>
                  </a:cubicBezTo>
                  <a:cubicBezTo>
                    <a:pt x="287382" y="60960"/>
                    <a:pt x="232954" y="154577"/>
                    <a:pt x="448491" y="130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" name="Freeform 25"/>
            <p:cNvSpPr>
              <a:spLocks noChangeAspect="1"/>
            </p:cNvSpPr>
            <p:nvPr/>
          </p:nvSpPr>
          <p:spPr>
            <a:xfrm>
              <a:off x="1904991" y="3433510"/>
              <a:ext cx="975666" cy="407764"/>
            </a:xfrm>
            <a:custGeom>
              <a:avLst/>
              <a:gdLst>
                <a:gd name="connsiteX0" fmla="*/ 45195 w 4303987"/>
                <a:gd name="connsiteY0" fmla="*/ 1268599 h 1800423"/>
                <a:gd name="connsiteX1" fmla="*/ 455098 w 4303987"/>
                <a:gd name="connsiteY1" fmla="*/ 795633 h 1800423"/>
                <a:gd name="connsiteX2" fmla="*/ 1010044 w 4303987"/>
                <a:gd name="connsiteY2" fmla="*/ 297443 h 1800423"/>
                <a:gd name="connsiteX3" fmla="*/ 1899219 w 4303987"/>
                <a:gd name="connsiteY3" fmla="*/ 26276 h 1800423"/>
                <a:gd name="connsiteX4" fmla="*/ 2901906 w 4303987"/>
                <a:gd name="connsiteY4" fmla="*/ 139788 h 1800423"/>
                <a:gd name="connsiteX5" fmla="*/ 3545139 w 4303987"/>
                <a:gd name="connsiteY5" fmla="*/ 436180 h 1800423"/>
                <a:gd name="connsiteX6" fmla="*/ 4062248 w 4303987"/>
                <a:gd name="connsiteY6" fmla="*/ 732571 h 1800423"/>
                <a:gd name="connsiteX7" fmla="*/ 4289272 w 4303987"/>
                <a:gd name="connsiteY7" fmla="*/ 1293824 h 1800423"/>
                <a:gd name="connsiteX8" fmla="*/ 4150535 w 4303987"/>
                <a:gd name="connsiteY8" fmla="*/ 1747871 h 1800423"/>
                <a:gd name="connsiteX9" fmla="*/ 3778469 w 4303987"/>
                <a:gd name="connsiteY9" fmla="*/ 1609134 h 1800423"/>
                <a:gd name="connsiteX10" fmla="*/ 3255054 w 4303987"/>
                <a:gd name="connsiteY10" fmla="*/ 1438867 h 1800423"/>
                <a:gd name="connsiteX11" fmla="*/ 2870375 w 4303987"/>
                <a:gd name="connsiteY11" fmla="*/ 1382111 h 1800423"/>
                <a:gd name="connsiteX12" fmla="*/ 2813619 w 4303987"/>
                <a:gd name="connsiteY12" fmla="*/ 1401029 h 1800423"/>
                <a:gd name="connsiteX13" fmla="*/ 2920825 w 4303987"/>
                <a:gd name="connsiteY13" fmla="*/ 1646971 h 1800423"/>
                <a:gd name="connsiteX14" fmla="*/ 2895600 w 4303987"/>
                <a:gd name="connsiteY14" fmla="*/ 1697421 h 1800423"/>
                <a:gd name="connsiteX15" fmla="*/ 1949669 w 4303987"/>
                <a:gd name="connsiteY15" fmla="*/ 1684809 h 1800423"/>
                <a:gd name="connsiteX16" fmla="*/ 1646971 w 4303987"/>
                <a:gd name="connsiteY16" fmla="*/ 1577603 h 1800423"/>
                <a:gd name="connsiteX17" fmla="*/ 1848770 w 4303987"/>
                <a:gd name="connsiteY17" fmla="*/ 1268599 h 1800423"/>
                <a:gd name="connsiteX18" fmla="*/ 1817239 w 4303987"/>
                <a:gd name="connsiteY18" fmla="*/ 1205537 h 1800423"/>
                <a:gd name="connsiteX19" fmla="*/ 1445173 w 4303987"/>
                <a:gd name="connsiteY19" fmla="*/ 1243374 h 1800423"/>
                <a:gd name="connsiteX20" fmla="*/ 1205537 w 4303987"/>
                <a:gd name="connsiteY20" fmla="*/ 1401029 h 1800423"/>
                <a:gd name="connsiteX21" fmla="*/ 991126 w 4303987"/>
                <a:gd name="connsiteY21" fmla="*/ 1628053 h 1800423"/>
                <a:gd name="connsiteX22" fmla="*/ 928064 w 4303987"/>
                <a:gd name="connsiteY22" fmla="*/ 1495622 h 1800423"/>
                <a:gd name="connsiteX23" fmla="*/ 896533 w 4303987"/>
                <a:gd name="connsiteY23" fmla="*/ 1268599 h 1800423"/>
                <a:gd name="connsiteX24" fmla="*/ 732571 w 4303987"/>
                <a:gd name="connsiteY24" fmla="*/ 1211843 h 1800423"/>
                <a:gd name="connsiteX25" fmla="*/ 183931 w 4303987"/>
                <a:gd name="connsiteY25" fmla="*/ 1268599 h 1800423"/>
                <a:gd name="connsiteX26" fmla="*/ 45195 w 4303987"/>
                <a:gd name="connsiteY26" fmla="*/ 1268599 h 1800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03987" h="1800423">
                  <a:moveTo>
                    <a:pt x="45195" y="1268599"/>
                  </a:moveTo>
                  <a:cubicBezTo>
                    <a:pt x="90390" y="1189771"/>
                    <a:pt x="294290" y="957492"/>
                    <a:pt x="455098" y="795633"/>
                  </a:cubicBezTo>
                  <a:cubicBezTo>
                    <a:pt x="615906" y="633774"/>
                    <a:pt x="769357" y="425669"/>
                    <a:pt x="1010044" y="297443"/>
                  </a:cubicBezTo>
                  <a:cubicBezTo>
                    <a:pt x="1250731" y="169217"/>
                    <a:pt x="1583909" y="52552"/>
                    <a:pt x="1899219" y="26276"/>
                  </a:cubicBezTo>
                  <a:cubicBezTo>
                    <a:pt x="2214529" y="0"/>
                    <a:pt x="2627586" y="71471"/>
                    <a:pt x="2901906" y="139788"/>
                  </a:cubicBezTo>
                  <a:cubicBezTo>
                    <a:pt x="3176226" y="208105"/>
                    <a:pt x="3351749" y="337383"/>
                    <a:pt x="3545139" y="436180"/>
                  </a:cubicBezTo>
                  <a:cubicBezTo>
                    <a:pt x="3738529" y="534977"/>
                    <a:pt x="3938226" y="589630"/>
                    <a:pt x="4062248" y="732571"/>
                  </a:cubicBezTo>
                  <a:cubicBezTo>
                    <a:pt x="4186270" y="875512"/>
                    <a:pt x="4274558" y="1124607"/>
                    <a:pt x="4289272" y="1293824"/>
                  </a:cubicBezTo>
                  <a:cubicBezTo>
                    <a:pt x="4303987" y="1463041"/>
                    <a:pt x="4235669" y="1695319"/>
                    <a:pt x="4150535" y="1747871"/>
                  </a:cubicBezTo>
                  <a:cubicBezTo>
                    <a:pt x="4065401" y="1800423"/>
                    <a:pt x="3927716" y="1660635"/>
                    <a:pt x="3778469" y="1609134"/>
                  </a:cubicBezTo>
                  <a:cubicBezTo>
                    <a:pt x="3629222" y="1557633"/>
                    <a:pt x="3406403" y="1476704"/>
                    <a:pt x="3255054" y="1438867"/>
                  </a:cubicBezTo>
                  <a:cubicBezTo>
                    <a:pt x="3103705" y="1401030"/>
                    <a:pt x="2943947" y="1388417"/>
                    <a:pt x="2870375" y="1382111"/>
                  </a:cubicBezTo>
                  <a:cubicBezTo>
                    <a:pt x="2796803" y="1375805"/>
                    <a:pt x="2805211" y="1356886"/>
                    <a:pt x="2813619" y="1401029"/>
                  </a:cubicBezTo>
                  <a:cubicBezTo>
                    <a:pt x="2822027" y="1445172"/>
                    <a:pt x="2907161" y="1597572"/>
                    <a:pt x="2920825" y="1646971"/>
                  </a:cubicBezTo>
                  <a:cubicBezTo>
                    <a:pt x="2934489" y="1696370"/>
                    <a:pt x="3057459" y="1691115"/>
                    <a:pt x="2895600" y="1697421"/>
                  </a:cubicBezTo>
                  <a:cubicBezTo>
                    <a:pt x="2733741" y="1703727"/>
                    <a:pt x="2157774" y="1704779"/>
                    <a:pt x="1949669" y="1684809"/>
                  </a:cubicBezTo>
                  <a:cubicBezTo>
                    <a:pt x="1741564" y="1664839"/>
                    <a:pt x="1663787" y="1646971"/>
                    <a:pt x="1646971" y="1577603"/>
                  </a:cubicBezTo>
                  <a:cubicBezTo>
                    <a:pt x="1630155" y="1508235"/>
                    <a:pt x="1820392" y="1330610"/>
                    <a:pt x="1848770" y="1268599"/>
                  </a:cubicBezTo>
                  <a:cubicBezTo>
                    <a:pt x="1877148" y="1206588"/>
                    <a:pt x="1884505" y="1209741"/>
                    <a:pt x="1817239" y="1205537"/>
                  </a:cubicBezTo>
                  <a:cubicBezTo>
                    <a:pt x="1749973" y="1201333"/>
                    <a:pt x="1547123" y="1210792"/>
                    <a:pt x="1445173" y="1243374"/>
                  </a:cubicBezTo>
                  <a:cubicBezTo>
                    <a:pt x="1343223" y="1275956"/>
                    <a:pt x="1281211" y="1336916"/>
                    <a:pt x="1205537" y="1401029"/>
                  </a:cubicBezTo>
                  <a:cubicBezTo>
                    <a:pt x="1129863" y="1465142"/>
                    <a:pt x="1037371" y="1612288"/>
                    <a:pt x="991126" y="1628053"/>
                  </a:cubicBezTo>
                  <a:cubicBezTo>
                    <a:pt x="944881" y="1643818"/>
                    <a:pt x="943830" y="1555531"/>
                    <a:pt x="928064" y="1495622"/>
                  </a:cubicBezTo>
                  <a:cubicBezTo>
                    <a:pt x="912299" y="1435713"/>
                    <a:pt x="929115" y="1315895"/>
                    <a:pt x="896533" y="1268599"/>
                  </a:cubicBezTo>
                  <a:cubicBezTo>
                    <a:pt x="863951" y="1221303"/>
                    <a:pt x="851338" y="1211843"/>
                    <a:pt x="732571" y="1211843"/>
                  </a:cubicBezTo>
                  <a:cubicBezTo>
                    <a:pt x="613804" y="1211843"/>
                    <a:pt x="295341" y="1262293"/>
                    <a:pt x="183931" y="1268599"/>
                  </a:cubicBezTo>
                  <a:cubicBezTo>
                    <a:pt x="72521" y="1274905"/>
                    <a:pt x="0" y="1347427"/>
                    <a:pt x="45195" y="12685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0741" name="Group 26"/>
          <p:cNvGrpSpPr>
            <a:grpSpLocks noChangeAspect="1"/>
          </p:cNvGrpSpPr>
          <p:nvPr/>
        </p:nvGrpSpPr>
        <p:grpSpPr bwMode="auto">
          <a:xfrm>
            <a:off x="8951194" y="3467140"/>
            <a:ext cx="2200994" cy="1535540"/>
            <a:chOff x="6096000" y="3505200"/>
            <a:chExt cx="978101" cy="682383"/>
          </a:xfrm>
        </p:grpSpPr>
        <p:sp>
          <p:nvSpPr>
            <p:cNvPr id="28" name="Freeform 27"/>
            <p:cNvSpPr>
              <a:spLocks noChangeAspect="1"/>
            </p:cNvSpPr>
            <p:nvPr/>
          </p:nvSpPr>
          <p:spPr>
            <a:xfrm>
              <a:off x="6528067" y="3844515"/>
              <a:ext cx="546034" cy="342860"/>
            </a:xfrm>
            <a:custGeom>
              <a:avLst/>
              <a:gdLst>
                <a:gd name="connsiteX0" fmla="*/ 716280 w 4121331"/>
                <a:gd name="connsiteY0" fmla="*/ 613955 h 2586446"/>
                <a:gd name="connsiteX1" fmla="*/ 115388 w 4121331"/>
                <a:gd name="connsiteY1" fmla="*/ 992777 h 2586446"/>
                <a:gd name="connsiteX2" fmla="*/ 76200 w 4121331"/>
                <a:gd name="connsiteY2" fmla="*/ 1123406 h 2586446"/>
                <a:gd name="connsiteX3" fmla="*/ 572588 w 4121331"/>
                <a:gd name="connsiteY3" fmla="*/ 1423852 h 2586446"/>
                <a:gd name="connsiteX4" fmla="*/ 716280 w 4121331"/>
                <a:gd name="connsiteY4" fmla="*/ 1528355 h 2586446"/>
                <a:gd name="connsiteX5" fmla="*/ 128451 w 4121331"/>
                <a:gd name="connsiteY5" fmla="*/ 1959429 h 2586446"/>
                <a:gd name="connsiteX6" fmla="*/ 664028 w 4121331"/>
                <a:gd name="connsiteY6" fmla="*/ 2286000 h 2586446"/>
                <a:gd name="connsiteX7" fmla="*/ 2858588 w 4121331"/>
                <a:gd name="connsiteY7" fmla="*/ 2338252 h 2586446"/>
                <a:gd name="connsiteX8" fmla="*/ 3968931 w 4121331"/>
                <a:gd name="connsiteY8" fmla="*/ 796835 h 2586446"/>
                <a:gd name="connsiteX9" fmla="*/ 1944188 w 4121331"/>
                <a:gd name="connsiteY9" fmla="*/ 39189 h 2586446"/>
                <a:gd name="connsiteX10" fmla="*/ 1944188 w 4121331"/>
                <a:gd name="connsiteY10" fmla="*/ 561703 h 2586446"/>
                <a:gd name="connsiteX11" fmla="*/ 977537 w 4121331"/>
                <a:gd name="connsiteY11" fmla="*/ 509452 h 2586446"/>
                <a:gd name="connsiteX12" fmla="*/ 716280 w 4121331"/>
                <a:gd name="connsiteY12" fmla="*/ 613955 h 2586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21331" h="2586446">
                  <a:moveTo>
                    <a:pt x="716280" y="613955"/>
                  </a:moveTo>
                  <a:cubicBezTo>
                    <a:pt x="572589" y="694509"/>
                    <a:pt x="222068" y="907869"/>
                    <a:pt x="115388" y="992777"/>
                  </a:cubicBezTo>
                  <a:cubicBezTo>
                    <a:pt x="8708" y="1077686"/>
                    <a:pt x="0" y="1051560"/>
                    <a:pt x="76200" y="1123406"/>
                  </a:cubicBezTo>
                  <a:cubicBezTo>
                    <a:pt x="152400" y="1195252"/>
                    <a:pt x="465908" y="1356360"/>
                    <a:pt x="572588" y="1423852"/>
                  </a:cubicBezTo>
                  <a:cubicBezTo>
                    <a:pt x="679268" y="1491344"/>
                    <a:pt x="790303" y="1439092"/>
                    <a:pt x="716280" y="1528355"/>
                  </a:cubicBezTo>
                  <a:cubicBezTo>
                    <a:pt x="642257" y="1617618"/>
                    <a:pt x="137160" y="1833155"/>
                    <a:pt x="128451" y="1959429"/>
                  </a:cubicBezTo>
                  <a:cubicBezTo>
                    <a:pt x="119742" y="2085703"/>
                    <a:pt x="209005" y="2222863"/>
                    <a:pt x="664028" y="2286000"/>
                  </a:cubicBezTo>
                  <a:cubicBezTo>
                    <a:pt x="1119051" y="2349137"/>
                    <a:pt x="2307771" y="2586446"/>
                    <a:pt x="2858588" y="2338252"/>
                  </a:cubicBezTo>
                  <a:cubicBezTo>
                    <a:pt x="3409405" y="2090058"/>
                    <a:pt x="4121331" y="1180012"/>
                    <a:pt x="3968931" y="796835"/>
                  </a:cubicBezTo>
                  <a:cubicBezTo>
                    <a:pt x="3816531" y="413658"/>
                    <a:pt x="2281645" y="78378"/>
                    <a:pt x="1944188" y="39189"/>
                  </a:cubicBezTo>
                  <a:cubicBezTo>
                    <a:pt x="1606731" y="0"/>
                    <a:pt x="2105297" y="483326"/>
                    <a:pt x="1944188" y="561703"/>
                  </a:cubicBezTo>
                  <a:cubicBezTo>
                    <a:pt x="1783080" y="640080"/>
                    <a:pt x="1175657" y="498566"/>
                    <a:pt x="977537" y="509452"/>
                  </a:cubicBezTo>
                  <a:cubicBezTo>
                    <a:pt x="779417" y="520338"/>
                    <a:pt x="859971" y="533401"/>
                    <a:pt x="716280" y="61395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Freeform 28"/>
            <p:cNvSpPr>
              <a:spLocks noChangeAspect="1"/>
            </p:cNvSpPr>
            <p:nvPr/>
          </p:nvSpPr>
          <p:spPr>
            <a:xfrm>
              <a:off x="6096320" y="3505182"/>
              <a:ext cx="974960" cy="407764"/>
            </a:xfrm>
            <a:custGeom>
              <a:avLst/>
              <a:gdLst>
                <a:gd name="connsiteX0" fmla="*/ 45195 w 4303987"/>
                <a:gd name="connsiteY0" fmla="*/ 1268599 h 1800423"/>
                <a:gd name="connsiteX1" fmla="*/ 455098 w 4303987"/>
                <a:gd name="connsiteY1" fmla="*/ 795633 h 1800423"/>
                <a:gd name="connsiteX2" fmla="*/ 1010044 w 4303987"/>
                <a:gd name="connsiteY2" fmla="*/ 297443 h 1800423"/>
                <a:gd name="connsiteX3" fmla="*/ 1899219 w 4303987"/>
                <a:gd name="connsiteY3" fmla="*/ 26276 h 1800423"/>
                <a:gd name="connsiteX4" fmla="*/ 2901906 w 4303987"/>
                <a:gd name="connsiteY4" fmla="*/ 139788 h 1800423"/>
                <a:gd name="connsiteX5" fmla="*/ 3545139 w 4303987"/>
                <a:gd name="connsiteY5" fmla="*/ 436180 h 1800423"/>
                <a:gd name="connsiteX6" fmla="*/ 4062248 w 4303987"/>
                <a:gd name="connsiteY6" fmla="*/ 732571 h 1800423"/>
                <a:gd name="connsiteX7" fmla="*/ 4289272 w 4303987"/>
                <a:gd name="connsiteY7" fmla="*/ 1293824 h 1800423"/>
                <a:gd name="connsiteX8" fmla="*/ 4150535 w 4303987"/>
                <a:gd name="connsiteY8" fmla="*/ 1747871 h 1800423"/>
                <a:gd name="connsiteX9" fmla="*/ 3778469 w 4303987"/>
                <a:gd name="connsiteY9" fmla="*/ 1609134 h 1800423"/>
                <a:gd name="connsiteX10" fmla="*/ 3255054 w 4303987"/>
                <a:gd name="connsiteY10" fmla="*/ 1438867 h 1800423"/>
                <a:gd name="connsiteX11" fmla="*/ 2870375 w 4303987"/>
                <a:gd name="connsiteY11" fmla="*/ 1382111 h 1800423"/>
                <a:gd name="connsiteX12" fmla="*/ 2813619 w 4303987"/>
                <a:gd name="connsiteY12" fmla="*/ 1401029 h 1800423"/>
                <a:gd name="connsiteX13" fmla="*/ 2920825 w 4303987"/>
                <a:gd name="connsiteY13" fmla="*/ 1646971 h 1800423"/>
                <a:gd name="connsiteX14" fmla="*/ 2895600 w 4303987"/>
                <a:gd name="connsiteY14" fmla="*/ 1697421 h 1800423"/>
                <a:gd name="connsiteX15" fmla="*/ 1949669 w 4303987"/>
                <a:gd name="connsiteY15" fmla="*/ 1684809 h 1800423"/>
                <a:gd name="connsiteX16" fmla="*/ 1646971 w 4303987"/>
                <a:gd name="connsiteY16" fmla="*/ 1577603 h 1800423"/>
                <a:gd name="connsiteX17" fmla="*/ 1848770 w 4303987"/>
                <a:gd name="connsiteY17" fmla="*/ 1268599 h 1800423"/>
                <a:gd name="connsiteX18" fmla="*/ 1817239 w 4303987"/>
                <a:gd name="connsiteY18" fmla="*/ 1205537 h 1800423"/>
                <a:gd name="connsiteX19" fmla="*/ 1445173 w 4303987"/>
                <a:gd name="connsiteY19" fmla="*/ 1243374 h 1800423"/>
                <a:gd name="connsiteX20" fmla="*/ 1205537 w 4303987"/>
                <a:gd name="connsiteY20" fmla="*/ 1401029 h 1800423"/>
                <a:gd name="connsiteX21" fmla="*/ 991126 w 4303987"/>
                <a:gd name="connsiteY21" fmla="*/ 1628053 h 1800423"/>
                <a:gd name="connsiteX22" fmla="*/ 928064 w 4303987"/>
                <a:gd name="connsiteY22" fmla="*/ 1495622 h 1800423"/>
                <a:gd name="connsiteX23" fmla="*/ 896533 w 4303987"/>
                <a:gd name="connsiteY23" fmla="*/ 1268599 h 1800423"/>
                <a:gd name="connsiteX24" fmla="*/ 732571 w 4303987"/>
                <a:gd name="connsiteY24" fmla="*/ 1211843 h 1800423"/>
                <a:gd name="connsiteX25" fmla="*/ 183931 w 4303987"/>
                <a:gd name="connsiteY25" fmla="*/ 1268599 h 1800423"/>
                <a:gd name="connsiteX26" fmla="*/ 45195 w 4303987"/>
                <a:gd name="connsiteY26" fmla="*/ 1268599 h 1800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03987" h="1800423">
                  <a:moveTo>
                    <a:pt x="45195" y="1268599"/>
                  </a:moveTo>
                  <a:cubicBezTo>
                    <a:pt x="90390" y="1189771"/>
                    <a:pt x="294290" y="957492"/>
                    <a:pt x="455098" y="795633"/>
                  </a:cubicBezTo>
                  <a:cubicBezTo>
                    <a:pt x="615906" y="633774"/>
                    <a:pt x="769357" y="425669"/>
                    <a:pt x="1010044" y="297443"/>
                  </a:cubicBezTo>
                  <a:cubicBezTo>
                    <a:pt x="1250731" y="169217"/>
                    <a:pt x="1583909" y="52552"/>
                    <a:pt x="1899219" y="26276"/>
                  </a:cubicBezTo>
                  <a:cubicBezTo>
                    <a:pt x="2214529" y="0"/>
                    <a:pt x="2627586" y="71471"/>
                    <a:pt x="2901906" y="139788"/>
                  </a:cubicBezTo>
                  <a:cubicBezTo>
                    <a:pt x="3176226" y="208105"/>
                    <a:pt x="3351749" y="337383"/>
                    <a:pt x="3545139" y="436180"/>
                  </a:cubicBezTo>
                  <a:cubicBezTo>
                    <a:pt x="3738529" y="534977"/>
                    <a:pt x="3938226" y="589630"/>
                    <a:pt x="4062248" y="732571"/>
                  </a:cubicBezTo>
                  <a:cubicBezTo>
                    <a:pt x="4186270" y="875512"/>
                    <a:pt x="4274558" y="1124607"/>
                    <a:pt x="4289272" y="1293824"/>
                  </a:cubicBezTo>
                  <a:cubicBezTo>
                    <a:pt x="4303987" y="1463041"/>
                    <a:pt x="4235669" y="1695319"/>
                    <a:pt x="4150535" y="1747871"/>
                  </a:cubicBezTo>
                  <a:cubicBezTo>
                    <a:pt x="4065401" y="1800423"/>
                    <a:pt x="3927716" y="1660635"/>
                    <a:pt x="3778469" y="1609134"/>
                  </a:cubicBezTo>
                  <a:cubicBezTo>
                    <a:pt x="3629222" y="1557633"/>
                    <a:pt x="3406403" y="1476704"/>
                    <a:pt x="3255054" y="1438867"/>
                  </a:cubicBezTo>
                  <a:cubicBezTo>
                    <a:pt x="3103705" y="1401030"/>
                    <a:pt x="2943947" y="1388417"/>
                    <a:pt x="2870375" y="1382111"/>
                  </a:cubicBezTo>
                  <a:cubicBezTo>
                    <a:pt x="2796803" y="1375805"/>
                    <a:pt x="2805211" y="1356886"/>
                    <a:pt x="2813619" y="1401029"/>
                  </a:cubicBezTo>
                  <a:cubicBezTo>
                    <a:pt x="2822027" y="1445172"/>
                    <a:pt x="2907161" y="1597572"/>
                    <a:pt x="2920825" y="1646971"/>
                  </a:cubicBezTo>
                  <a:cubicBezTo>
                    <a:pt x="2934489" y="1696370"/>
                    <a:pt x="3057459" y="1691115"/>
                    <a:pt x="2895600" y="1697421"/>
                  </a:cubicBezTo>
                  <a:cubicBezTo>
                    <a:pt x="2733741" y="1703727"/>
                    <a:pt x="2157774" y="1704779"/>
                    <a:pt x="1949669" y="1684809"/>
                  </a:cubicBezTo>
                  <a:cubicBezTo>
                    <a:pt x="1741564" y="1664839"/>
                    <a:pt x="1663787" y="1646971"/>
                    <a:pt x="1646971" y="1577603"/>
                  </a:cubicBezTo>
                  <a:cubicBezTo>
                    <a:pt x="1630155" y="1508235"/>
                    <a:pt x="1820392" y="1330610"/>
                    <a:pt x="1848770" y="1268599"/>
                  </a:cubicBezTo>
                  <a:cubicBezTo>
                    <a:pt x="1877148" y="1206588"/>
                    <a:pt x="1884505" y="1209741"/>
                    <a:pt x="1817239" y="1205537"/>
                  </a:cubicBezTo>
                  <a:cubicBezTo>
                    <a:pt x="1749973" y="1201333"/>
                    <a:pt x="1547123" y="1210792"/>
                    <a:pt x="1445173" y="1243374"/>
                  </a:cubicBezTo>
                  <a:cubicBezTo>
                    <a:pt x="1343223" y="1275956"/>
                    <a:pt x="1281211" y="1336916"/>
                    <a:pt x="1205537" y="1401029"/>
                  </a:cubicBezTo>
                  <a:cubicBezTo>
                    <a:pt x="1129863" y="1465142"/>
                    <a:pt x="1037371" y="1612288"/>
                    <a:pt x="991126" y="1628053"/>
                  </a:cubicBezTo>
                  <a:cubicBezTo>
                    <a:pt x="944881" y="1643818"/>
                    <a:pt x="943830" y="1555531"/>
                    <a:pt x="928064" y="1495622"/>
                  </a:cubicBezTo>
                  <a:cubicBezTo>
                    <a:pt x="912299" y="1435713"/>
                    <a:pt x="929115" y="1315895"/>
                    <a:pt x="896533" y="1268599"/>
                  </a:cubicBezTo>
                  <a:cubicBezTo>
                    <a:pt x="863951" y="1221303"/>
                    <a:pt x="851338" y="1211843"/>
                    <a:pt x="732571" y="1211843"/>
                  </a:cubicBezTo>
                  <a:cubicBezTo>
                    <a:pt x="613804" y="1211843"/>
                    <a:pt x="295341" y="1262293"/>
                    <a:pt x="183931" y="1268599"/>
                  </a:cubicBezTo>
                  <a:cubicBezTo>
                    <a:pt x="72521" y="1274905"/>
                    <a:pt x="0" y="1347427"/>
                    <a:pt x="45195" y="12685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7" name="Rectangle 26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9219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0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22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22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z="4000" dirty="0" smtClean="0"/>
              <a:t>Shape matching</a:t>
            </a:r>
          </a:p>
        </p:txBody>
      </p:sp>
      <p:sp>
        <p:nvSpPr>
          <p:cNvPr id="9225" name="Rectangle 8"/>
          <p:cNvSpPr>
            <a:spLocks/>
          </p:cNvSpPr>
          <p:nvPr/>
        </p:nvSpPr>
        <p:spPr bwMode="auto">
          <a:xfrm>
            <a:off x="762000" y="1409700"/>
            <a:ext cx="11709400" cy="55553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grpSp>
        <p:nvGrpSpPr>
          <p:cNvPr id="17" name="Group 16"/>
          <p:cNvGrpSpPr>
            <a:grpSpLocks noChangeAspect="1"/>
          </p:cNvGrpSpPr>
          <p:nvPr/>
        </p:nvGrpSpPr>
        <p:grpSpPr>
          <a:xfrm>
            <a:off x="2123263" y="3111325"/>
            <a:ext cx="9203673" cy="2701579"/>
            <a:chOff x="1219200" y="3048000"/>
            <a:chExt cx="6817535" cy="2001169"/>
          </a:xfrm>
        </p:grpSpPr>
        <p:sp>
          <p:nvSpPr>
            <p:cNvPr id="13" name="Freeform 12"/>
            <p:cNvSpPr>
              <a:spLocks noChangeAspect="1"/>
            </p:cNvSpPr>
            <p:nvPr/>
          </p:nvSpPr>
          <p:spPr>
            <a:xfrm>
              <a:off x="1219200" y="3276600"/>
              <a:ext cx="2946980" cy="1692946"/>
            </a:xfrm>
            <a:custGeom>
              <a:avLst/>
              <a:gdLst>
                <a:gd name="connsiteX0" fmla="*/ 448491 w 3683725"/>
                <a:gd name="connsiteY0" fmla="*/ 130628 h 2116183"/>
                <a:gd name="connsiteX1" fmla="*/ 1519645 w 3683725"/>
                <a:gd name="connsiteY1" fmla="*/ 104503 h 2116183"/>
                <a:gd name="connsiteX2" fmla="*/ 1715588 w 3683725"/>
                <a:gd name="connsiteY2" fmla="*/ 705394 h 2116183"/>
                <a:gd name="connsiteX3" fmla="*/ 2316479 w 3683725"/>
                <a:gd name="connsiteY3" fmla="*/ 130628 h 2116183"/>
                <a:gd name="connsiteX4" fmla="*/ 3126376 w 3683725"/>
                <a:gd name="connsiteY4" fmla="*/ 78377 h 2116183"/>
                <a:gd name="connsiteX5" fmla="*/ 2734491 w 3683725"/>
                <a:gd name="connsiteY5" fmla="*/ 600891 h 2116183"/>
                <a:gd name="connsiteX6" fmla="*/ 3309256 w 3683725"/>
                <a:gd name="connsiteY6" fmla="*/ 901337 h 2116183"/>
                <a:gd name="connsiteX7" fmla="*/ 2734491 w 3683725"/>
                <a:gd name="connsiteY7" fmla="*/ 1371600 h 2116183"/>
                <a:gd name="connsiteX8" fmla="*/ 3348445 w 3683725"/>
                <a:gd name="connsiteY8" fmla="*/ 1881051 h 2116183"/>
                <a:gd name="connsiteX9" fmla="*/ 722811 w 3683725"/>
                <a:gd name="connsiteY9" fmla="*/ 2011680 h 2116183"/>
                <a:gd name="connsiteX10" fmla="*/ 82731 w 3683725"/>
                <a:gd name="connsiteY10" fmla="*/ 1254034 h 2116183"/>
                <a:gd name="connsiteX11" fmla="*/ 226422 w 3683725"/>
                <a:gd name="connsiteY11" fmla="*/ 248194 h 2116183"/>
                <a:gd name="connsiteX12" fmla="*/ 448491 w 3683725"/>
                <a:gd name="connsiteY12" fmla="*/ 130628 h 211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3725" h="2116183">
                  <a:moveTo>
                    <a:pt x="448491" y="130628"/>
                  </a:moveTo>
                  <a:cubicBezTo>
                    <a:pt x="664028" y="106679"/>
                    <a:pt x="1308462" y="8709"/>
                    <a:pt x="1519645" y="104503"/>
                  </a:cubicBezTo>
                  <a:cubicBezTo>
                    <a:pt x="1730828" y="200297"/>
                    <a:pt x="1582782" y="701040"/>
                    <a:pt x="1715588" y="705394"/>
                  </a:cubicBezTo>
                  <a:cubicBezTo>
                    <a:pt x="1848394" y="709748"/>
                    <a:pt x="2081348" y="235131"/>
                    <a:pt x="2316479" y="130628"/>
                  </a:cubicBezTo>
                  <a:cubicBezTo>
                    <a:pt x="2551610" y="26125"/>
                    <a:pt x="3056707" y="0"/>
                    <a:pt x="3126376" y="78377"/>
                  </a:cubicBezTo>
                  <a:cubicBezTo>
                    <a:pt x="3196045" y="156754"/>
                    <a:pt x="2704011" y="463731"/>
                    <a:pt x="2734491" y="600891"/>
                  </a:cubicBezTo>
                  <a:cubicBezTo>
                    <a:pt x="2764971" y="738051"/>
                    <a:pt x="3309256" y="772886"/>
                    <a:pt x="3309256" y="901337"/>
                  </a:cubicBezTo>
                  <a:cubicBezTo>
                    <a:pt x="3309256" y="1029788"/>
                    <a:pt x="2727960" y="1208314"/>
                    <a:pt x="2734491" y="1371600"/>
                  </a:cubicBezTo>
                  <a:cubicBezTo>
                    <a:pt x="2741023" y="1534886"/>
                    <a:pt x="3683725" y="1774371"/>
                    <a:pt x="3348445" y="1881051"/>
                  </a:cubicBezTo>
                  <a:cubicBezTo>
                    <a:pt x="3013165" y="1987731"/>
                    <a:pt x="1267097" y="2116183"/>
                    <a:pt x="722811" y="2011680"/>
                  </a:cubicBezTo>
                  <a:cubicBezTo>
                    <a:pt x="178525" y="1907177"/>
                    <a:pt x="165463" y="1547948"/>
                    <a:pt x="82731" y="1254034"/>
                  </a:cubicBezTo>
                  <a:cubicBezTo>
                    <a:pt x="0" y="960120"/>
                    <a:pt x="165462" y="435428"/>
                    <a:pt x="226422" y="248194"/>
                  </a:cubicBezTo>
                  <a:cubicBezTo>
                    <a:pt x="287382" y="60960"/>
                    <a:pt x="232954" y="154577"/>
                    <a:pt x="448491" y="130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00600" y="3048000"/>
              <a:ext cx="3236135" cy="2001169"/>
            </a:xfrm>
            <a:custGeom>
              <a:avLst/>
              <a:gdLst>
                <a:gd name="connsiteX0" fmla="*/ 605395 w 3236135"/>
                <a:gd name="connsiteY0" fmla="*/ 407801 h 2001169"/>
                <a:gd name="connsiteX1" fmla="*/ 334229 w 3236135"/>
                <a:gd name="connsiteY1" fmla="*/ 527619 h 2001169"/>
                <a:gd name="connsiteX2" fmla="*/ 12612 w 3236135"/>
                <a:gd name="connsiteY2" fmla="*/ 899685 h 2001169"/>
                <a:gd name="connsiteX3" fmla="*/ 258554 w 3236135"/>
                <a:gd name="connsiteY3" fmla="*/ 1051034 h 2001169"/>
                <a:gd name="connsiteX4" fmla="*/ 485578 w 3236135"/>
                <a:gd name="connsiteY4" fmla="*/ 1189771 h 2001169"/>
                <a:gd name="connsiteX5" fmla="*/ 201798 w 3236135"/>
                <a:gd name="connsiteY5" fmla="*/ 1360038 h 2001169"/>
                <a:gd name="connsiteX6" fmla="*/ 31531 w 3236135"/>
                <a:gd name="connsiteY6" fmla="*/ 1530306 h 2001169"/>
                <a:gd name="connsiteX7" fmla="*/ 81980 w 3236135"/>
                <a:gd name="connsiteY7" fmla="*/ 1650124 h 2001169"/>
                <a:gd name="connsiteX8" fmla="*/ 504496 w 3236135"/>
                <a:gd name="connsiteY8" fmla="*/ 1877147 h 2001169"/>
                <a:gd name="connsiteX9" fmla="*/ 1917086 w 3236135"/>
                <a:gd name="connsiteY9" fmla="*/ 1959128 h 2001169"/>
                <a:gd name="connsiteX10" fmla="*/ 2591851 w 3236135"/>
                <a:gd name="connsiteY10" fmla="*/ 1624899 h 2001169"/>
                <a:gd name="connsiteX11" fmla="*/ 3058510 w 3236135"/>
                <a:gd name="connsiteY11" fmla="*/ 1038422 h 2001169"/>
                <a:gd name="connsiteX12" fmla="*/ 3127878 w 3236135"/>
                <a:gd name="connsiteY12" fmla="*/ 641131 h 2001169"/>
                <a:gd name="connsiteX13" fmla="*/ 2408971 w 3236135"/>
                <a:gd name="connsiteY13" fmla="*/ 237534 h 2001169"/>
                <a:gd name="connsiteX14" fmla="*/ 1450427 w 3236135"/>
                <a:gd name="connsiteY14" fmla="*/ 29429 h 2001169"/>
                <a:gd name="connsiteX15" fmla="*/ 1507183 w 3236135"/>
                <a:gd name="connsiteY15" fmla="*/ 414107 h 2001169"/>
                <a:gd name="connsiteX16" fmla="*/ 605395 w 3236135"/>
                <a:gd name="connsiteY16" fmla="*/ 407801 h 200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36135" h="2001169">
                  <a:moveTo>
                    <a:pt x="605395" y="407801"/>
                  </a:moveTo>
                  <a:cubicBezTo>
                    <a:pt x="409903" y="426720"/>
                    <a:pt x="433026" y="445638"/>
                    <a:pt x="334229" y="527619"/>
                  </a:cubicBezTo>
                  <a:cubicBezTo>
                    <a:pt x="235432" y="609600"/>
                    <a:pt x="25225" y="812449"/>
                    <a:pt x="12612" y="899685"/>
                  </a:cubicBezTo>
                  <a:cubicBezTo>
                    <a:pt x="0" y="986921"/>
                    <a:pt x="258554" y="1051034"/>
                    <a:pt x="258554" y="1051034"/>
                  </a:cubicBezTo>
                  <a:cubicBezTo>
                    <a:pt x="337382" y="1099382"/>
                    <a:pt x="495037" y="1138270"/>
                    <a:pt x="485578" y="1189771"/>
                  </a:cubicBezTo>
                  <a:cubicBezTo>
                    <a:pt x="476119" y="1241272"/>
                    <a:pt x="277473" y="1303282"/>
                    <a:pt x="201798" y="1360038"/>
                  </a:cubicBezTo>
                  <a:cubicBezTo>
                    <a:pt x="126124" y="1416794"/>
                    <a:pt x="51501" y="1481958"/>
                    <a:pt x="31531" y="1530306"/>
                  </a:cubicBezTo>
                  <a:cubicBezTo>
                    <a:pt x="11561" y="1578654"/>
                    <a:pt x="3153" y="1592317"/>
                    <a:pt x="81980" y="1650124"/>
                  </a:cubicBezTo>
                  <a:cubicBezTo>
                    <a:pt x="160807" y="1707931"/>
                    <a:pt x="198645" y="1825646"/>
                    <a:pt x="504496" y="1877147"/>
                  </a:cubicBezTo>
                  <a:cubicBezTo>
                    <a:pt x="810347" y="1928648"/>
                    <a:pt x="1569194" y="2001169"/>
                    <a:pt x="1917086" y="1959128"/>
                  </a:cubicBezTo>
                  <a:cubicBezTo>
                    <a:pt x="2264978" y="1917087"/>
                    <a:pt x="2401614" y="1778350"/>
                    <a:pt x="2591851" y="1624899"/>
                  </a:cubicBezTo>
                  <a:cubicBezTo>
                    <a:pt x="2782088" y="1471448"/>
                    <a:pt x="2969172" y="1202383"/>
                    <a:pt x="3058510" y="1038422"/>
                  </a:cubicBezTo>
                  <a:cubicBezTo>
                    <a:pt x="3147848" y="874461"/>
                    <a:pt x="3236135" y="774612"/>
                    <a:pt x="3127878" y="641131"/>
                  </a:cubicBezTo>
                  <a:cubicBezTo>
                    <a:pt x="3019622" y="507650"/>
                    <a:pt x="2688546" y="339484"/>
                    <a:pt x="2408971" y="237534"/>
                  </a:cubicBezTo>
                  <a:cubicBezTo>
                    <a:pt x="2129396" y="135584"/>
                    <a:pt x="1600725" y="0"/>
                    <a:pt x="1450427" y="29429"/>
                  </a:cubicBezTo>
                  <a:cubicBezTo>
                    <a:pt x="1300129" y="58858"/>
                    <a:pt x="1646970" y="349994"/>
                    <a:pt x="1507183" y="414107"/>
                  </a:cubicBezTo>
                  <a:cubicBezTo>
                    <a:pt x="1367396" y="478220"/>
                    <a:pt x="800887" y="388882"/>
                    <a:pt x="605395" y="4078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174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5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175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75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Cycle-consistency</a:t>
            </a:r>
          </a:p>
        </p:txBody>
      </p:sp>
      <p:sp>
        <p:nvSpPr>
          <p:cNvPr id="31753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sp>
        <p:nvSpPr>
          <p:cNvPr id="21" name="Content Placeholder 2"/>
          <p:cNvSpPr txBox="1">
            <a:spLocks/>
          </p:cNvSpPr>
          <p:nvPr/>
        </p:nvSpPr>
        <p:spPr bwMode="auto">
          <a:xfrm>
            <a:off x="885825" y="1492250"/>
            <a:ext cx="986155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342900" indent="-342900">
              <a:spcBef>
                <a:spcPts val="1000"/>
              </a:spcBef>
              <a:defRPr/>
            </a:pPr>
            <a:r>
              <a:rPr lang="en-US" sz="3800" kern="0" dirty="0">
                <a:solidFill>
                  <a:srgbClr val="298DC2"/>
                </a:solidFill>
                <a:latin typeface="+mn-lt"/>
                <a:ea typeface="+mn-ea"/>
                <a:sym typeface="Arial" pitchFamily="34" charset="0"/>
              </a:rPr>
              <a:t>Global compatibility criterion:</a:t>
            </a:r>
          </a:p>
          <a:p>
            <a:pPr marL="609600" lvl="1" indent="-152400">
              <a:spcBef>
                <a:spcPts val="700"/>
              </a:spcBef>
              <a:defRPr/>
            </a:pPr>
            <a:r>
              <a:rPr lang="en-US" sz="2800" kern="0" dirty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Composition maps along cycles are identity maps</a:t>
            </a:r>
          </a:p>
        </p:txBody>
      </p:sp>
      <p:grpSp>
        <p:nvGrpSpPr>
          <p:cNvPr id="31755" name="Group 29"/>
          <p:cNvGrpSpPr>
            <a:grpSpLocks noChangeAspect="1"/>
          </p:cNvGrpSpPr>
          <p:nvPr/>
        </p:nvGrpSpPr>
        <p:grpSpPr bwMode="auto">
          <a:xfrm>
            <a:off x="1749425" y="3124200"/>
            <a:ext cx="9402763" cy="4359275"/>
            <a:chOff x="2466896" y="3124200"/>
            <a:chExt cx="6267752" cy="2905847"/>
          </a:xfrm>
        </p:grpSpPr>
        <p:sp>
          <p:nvSpPr>
            <p:cNvPr id="13" name="Freeform 12"/>
            <p:cNvSpPr>
              <a:spLocks noChangeAspect="1"/>
            </p:cNvSpPr>
            <p:nvPr/>
          </p:nvSpPr>
          <p:spPr>
            <a:xfrm>
              <a:off x="7267975" y="5241680"/>
              <a:ext cx="1092068" cy="685721"/>
            </a:xfrm>
            <a:custGeom>
              <a:avLst/>
              <a:gdLst>
                <a:gd name="connsiteX0" fmla="*/ 716280 w 4121331"/>
                <a:gd name="connsiteY0" fmla="*/ 613955 h 2586446"/>
                <a:gd name="connsiteX1" fmla="*/ 115388 w 4121331"/>
                <a:gd name="connsiteY1" fmla="*/ 992777 h 2586446"/>
                <a:gd name="connsiteX2" fmla="*/ 76200 w 4121331"/>
                <a:gd name="connsiteY2" fmla="*/ 1123406 h 2586446"/>
                <a:gd name="connsiteX3" fmla="*/ 572588 w 4121331"/>
                <a:gd name="connsiteY3" fmla="*/ 1423852 h 2586446"/>
                <a:gd name="connsiteX4" fmla="*/ 716280 w 4121331"/>
                <a:gd name="connsiteY4" fmla="*/ 1528355 h 2586446"/>
                <a:gd name="connsiteX5" fmla="*/ 128451 w 4121331"/>
                <a:gd name="connsiteY5" fmla="*/ 1959429 h 2586446"/>
                <a:gd name="connsiteX6" fmla="*/ 664028 w 4121331"/>
                <a:gd name="connsiteY6" fmla="*/ 2286000 h 2586446"/>
                <a:gd name="connsiteX7" fmla="*/ 2858588 w 4121331"/>
                <a:gd name="connsiteY7" fmla="*/ 2338252 h 2586446"/>
                <a:gd name="connsiteX8" fmla="*/ 3968931 w 4121331"/>
                <a:gd name="connsiteY8" fmla="*/ 796835 h 2586446"/>
                <a:gd name="connsiteX9" fmla="*/ 1944188 w 4121331"/>
                <a:gd name="connsiteY9" fmla="*/ 39189 h 2586446"/>
                <a:gd name="connsiteX10" fmla="*/ 1944188 w 4121331"/>
                <a:gd name="connsiteY10" fmla="*/ 561703 h 2586446"/>
                <a:gd name="connsiteX11" fmla="*/ 977537 w 4121331"/>
                <a:gd name="connsiteY11" fmla="*/ 509452 h 2586446"/>
                <a:gd name="connsiteX12" fmla="*/ 716280 w 4121331"/>
                <a:gd name="connsiteY12" fmla="*/ 613955 h 2586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21331" h="2586446">
                  <a:moveTo>
                    <a:pt x="716280" y="613955"/>
                  </a:moveTo>
                  <a:cubicBezTo>
                    <a:pt x="572589" y="694509"/>
                    <a:pt x="222068" y="907869"/>
                    <a:pt x="115388" y="992777"/>
                  </a:cubicBezTo>
                  <a:cubicBezTo>
                    <a:pt x="8708" y="1077686"/>
                    <a:pt x="0" y="1051560"/>
                    <a:pt x="76200" y="1123406"/>
                  </a:cubicBezTo>
                  <a:cubicBezTo>
                    <a:pt x="152400" y="1195252"/>
                    <a:pt x="465908" y="1356360"/>
                    <a:pt x="572588" y="1423852"/>
                  </a:cubicBezTo>
                  <a:cubicBezTo>
                    <a:pt x="679268" y="1491344"/>
                    <a:pt x="790303" y="1439092"/>
                    <a:pt x="716280" y="1528355"/>
                  </a:cubicBezTo>
                  <a:cubicBezTo>
                    <a:pt x="642257" y="1617618"/>
                    <a:pt x="137160" y="1833155"/>
                    <a:pt x="128451" y="1959429"/>
                  </a:cubicBezTo>
                  <a:cubicBezTo>
                    <a:pt x="119742" y="2085703"/>
                    <a:pt x="209005" y="2222863"/>
                    <a:pt x="664028" y="2286000"/>
                  </a:cubicBezTo>
                  <a:cubicBezTo>
                    <a:pt x="1119051" y="2349137"/>
                    <a:pt x="2307771" y="2586446"/>
                    <a:pt x="2858588" y="2338252"/>
                  </a:cubicBezTo>
                  <a:cubicBezTo>
                    <a:pt x="3409405" y="2090058"/>
                    <a:pt x="4121331" y="1180012"/>
                    <a:pt x="3968931" y="796835"/>
                  </a:cubicBezTo>
                  <a:cubicBezTo>
                    <a:pt x="3816531" y="413658"/>
                    <a:pt x="2281645" y="78378"/>
                    <a:pt x="1944188" y="39189"/>
                  </a:cubicBezTo>
                  <a:cubicBezTo>
                    <a:pt x="1606731" y="0"/>
                    <a:pt x="2105297" y="483326"/>
                    <a:pt x="1944188" y="561703"/>
                  </a:cubicBezTo>
                  <a:cubicBezTo>
                    <a:pt x="1783080" y="640080"/>
                    <a:pt x="1175657" y="498566"/>
                    <a:pt x="977537" y="509452"/>
                  </a:cubicBezTo>
                  <a:cubicBezTo>
                    <a:pt x="779417" y="520338"/>
                    <a:pt x="859971" y="533401"/>
                    <a:pt x="716280" y="61395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" name="Freeform 13"/>
            <p:cNvSpPr>
              <a:spLocks noChangeAspect="1"/>
            </p:cNvSpPr>
            <p:nvPr/>
          </p:nvSpPr>
          <p:spPr>
            <a:xfrm>
              <a:off x="2847850" y="5165489"/>
              <a:ext cx="1193656" cy="685721"/>
            </a:xfrm>
            <a:custGeom>
              <a:avLst/>
              <a:gdLst>
                <a:gd name="connsiteX0" fmla="*/ 448491 w 3683725"/>
                <a:gd name="connsiteY0" fmla="*/ 130628 h 2116183"/>
                <a:gd name="connsiteX1" fmla="*/ 1519645 w 3683725"/>
                <a:gd name="connsiteY1" fmla="*/ 104503 h 2116183"/>
                <a:gd name="connsiteX2" fmla="*/ 1715588 w 3683725"/>
                <a:gd name="connsiteY2" fmla="*/ 705394 h 2116183"/>
                <a:gd name="connsiteX3" fmla="*/ 2316479 w 3683725"/>
                <a:gd name="connsiteY3" fmla="*/ 130628 h 2116183"/>
                <a:gd name="connsiteX4" fmla="*/ 3126376 w 3683725"/>
                <a:gd name="connsiteY4" fmla="*/ 78377 h 2116183"/>
                <a:gd name="connsiteX5" fmla="*/ 2734491 w 3683725"/>
                <a:gd name="connsiteY5" fmla="*/ 600891 h 2116183"/>
                <a:gd name="connsiteX6" fmla="*/ 3309256 w 3683725"/>
                <a:gd name="connsiteY6" fmla="*/ 901337 h 2116183"/>
                <a:gd name="connsiteX7" fmla="*/ 2734491 w 3683725"/>
                <a:gd name="connsiteY7" fmla="*/ 1371600 h 2116183"/>
                <a:gd name="connsiteX8" fmla="*/ 3348445 w 3683725"/>
                <a:gd name="connsiteY8" fmla="*/ 1881051 h 2116183"/>
                <a:gd name="connsiteX9" fmla="*/ 722811 w 3683725"/>
                <a:gd name="connsiteY9" fmla="*/ 2011680 h 2116183"/>
                <a:gd name="connsiteX10" fmla="*/ 82731 w 3683725"/>
                <a:gd name="connsiteY10" fmla="*/ 1254034 h 2116183"/>
                <a:gd name="connsiteX11" fmla="*/ 226422 w 3683725"/>
                <a:gd name="connsiteY11" fmla="*/ 248194 h 2116183"/>
                <a:gd name="connsiteX12" fmla="*/ 448491 w 3683725"/>
                <a:gd name="connsiteY12" fmla="*/ 130628 h 211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3725" h="2116183">
                  <a:moveTo>
                    <a:pt x="448491" y="130628"/>
                  </a:moveTo>
                  <a:cubicBezTo>
                    <a:pt x="664028" y="106679"/>
                    <a:pt x="1308462" y="8709"/>
                    <a:pt x="1519645" y="104503"/>
                  </a:cubicBezTo>
                  <a:cubicBezTo>
                    <a:pt x="1730828" y="200297"/>
                    <a:pt x="1582782" y="701040"/>
                    <a:pt x="1715588" y="705394"/>
                  </a:cubicBezTo>
                  <a:cubicBezTo>
                    <a:pt x="1848394" y="709748"/>
                    <a:pt x="2081348" y="235131"/>
                    <a:pt x="2316479" y="130628"/>
                  </a:cubicBezTo>
                  <a:cubicBezTo>
                    <a:pt x="2551610" y="26125"/>
                    <a:pt x="3056707" y="0"/>
                    <a:pt x="3126376" y="78377"/>
                  </a:cubicBezTo>
                  <a:cubicBezTo>
                    <a:pt x="3196045" y="156754"/>
                    <a:pt x="2704011" y="463731"/>
                    <a:pt x="2734491" y="600891"/>
                  </a:cubicBezTo>
                  <a:cubicBezTo>
                    <a:pt x="2764971" y="738051"/>
                    <a:pt x="3309256" y="772886"/>
                    <a:pt x="3309256" y="901337"/>
                  </a:cubicBezTo>
                  <a:cubicBezTo>
                    <a:pt x="3309256" y="1029788"/>
                    <a:pt x="2727960" y="1208314"/>
                    <a:pt x="2734491" y="1371600"/>
                  </a:cubicBezTo>
                  <a:cubicBezTo>
                    <a:pt x="2741023" y="1534886"/>
                    <a:pt x="3683725" y="1774371"/>
                    <a:pt x="3348445" y="1881051"/>
                  </a:cubicBezTo>
                  <a:cubicBezTo>
                    <a:pt x="3013165" y="1987731"/>
                    <a:pt x="1267097" y="2116183"/>
                    <a:pt x="722811" y="2011680"/>
                  </a:cubicBezTo>
                  <a:cubicBezTo>
                    <a:pt x="178525" y="1907177"/>
                    <a:pt x="165463" y="1547948"/>
                    <a:pt x="82731" y="1254034"/>
                  </a:cubicBezTo>
                  <a:cubicBezTo>
                    <a:pt x="0" y="960120"/>
                    <a:pt x="165462" y="435428"/>
                    <a:pt x="226422" y="248194"/>
                  </a:cubicBezTo>
                  <a:cubicBezTo>
                    <a:pt x="287382" y="60960"/>
                    <a:pt x="232954" y="154577"/>
                    <a:pt x="448491" y="130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18224" y="3638490"/>
              <a:ext cx="1210587" cy="1431760"/>
            </a:xfrm>
            <a:custGeom>
              <a:avLst/>
              <a:gdLst>
                <a:gd name="connsiteX0" fmla="*/ 1210791 w 1210791"/>
                <a:gd name="connsiteY0" fmla="*/ 0 h 1431509"/>
                <a:gd name="connsiteX1" fmla="*/ 542333 w 1210791"/>
                <a:gd name="connsiteY1" fmla="*/ 283780 h 1431509"/>
                <a:gd name="connsiteX2" fmla="*/ 176573 w 1210791"/>
                <a:gd name="connsiteY2" fmla="*/ 832420 h 1431509"/>
                <a:gd name="connsiteX3" fmla="*/ 0 w 1210791"/>
                <a:gd name="connsiteY3" fmla="*/ 1431509 h 1431509"/>
                <a:gd name="connsiteX4" fmla="*/ 0 w 1210791"/>
                <a:gd name="connsiteY4" fmla="*/ 1431509 h 1431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10791" h="1431509">
                  <a:moveTo>
                    <a:pt x="1210791" y="0"/>
                  </a:moveTo>
                  <a:cubicBezTo>
                    <a:pt x="962747" y="72521"/>
                    <a:pt x="714703" y="145043"/>
                    <a:pt x="542333" y="283780"/>
                  </a:cubicBezTo>
                  <a:cubicBezTo>
                    <a:pt x="369963" y="422517"/>
                    <a:pt x="266962" y="641132"/>
                    <a:pt x="176573" y="832420"/>
                  </a:cubicBezTo>
                  <a:cubicBezTo>
                    <a:pt x="86184" y="1023708"/>
                    <a:pt x="0" y="1431509"/>
                    <a:pt x="0" y="1431509"/>
                  </a:cubicBezTo>
                  <a:lnTo>
                    <a:pt x="0" y="1431509"/>
                  </a:lnTo>
                </a:path>
              </a:pathLst>
            </a:custGeom>
            <a:ln w="1270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34629" y="5638509"/>
              <a:ext cx="2628583" cy="391538"/>
            </a:xfrm>
            <a:custGeom>
              <a:avLst/>
              <a:gdLst>
                <a:gd name="connsiteX0" fmla="*/ 0 w 2837793"/>
                <a:gd name="connsiteY0" fmla="*/ 44143 h 392036"/>
                <a:gd name="connsiteX1" fmla="*/ 1425203 w 2837793"/>
                <a:gd name="connsiteY1" fmla="*/ 384679 h 392036"/>
                <a:gd name="connsiteX2" fmla="*/ 2837793 w 2837793"/>
                <a:gd name="connsiteY2" fmla="*/ 0 h 392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37793" h="392036">
                  <a:moveTo>
                    <a:pt x="0" y="44143"/>
                  </a:moveTo>
                  <a:cubicBezTo>
                    <a:pt x="476119" y="218089"/>
                    <a:pt x="952238" y="392036"/>
                    <a:pt x="1425203" y="384679"/>
                  </a:cubicBezTo>
                  <a:cubicBezTo>
                    <a:pt x="1898168" y="377322"/>
                    <a:pt x="2367980" y="188661"/>
                    <a:pt x="2837793" y="0"/>
                  </a:cubicBezTo>
                </a:path>
              </a:pathLst>
            </a:custGeom>
            <a:ln w="1270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72204" y="3588755"/>
              <a:ext cx="1150269" cy="1594723"/>
            </a:xfrm>
            <a:custGeom>
              <a:avLst/>
              <a:gdLst>
                <a:gd name="connsiteX0" fmla="*/ 1147730 w 1149832"/>
                <a:gd name="connsiteY0" fmla="*/ 1595470 h 1595470"/>
                <a:gd name="connsiteX1" fmla="*/ 958544 w 1149832"/>
                <a:gd name="connsiteY1" fmla="*/ 542334 h 1595470"/>
                <a:gd name="connsiteX2" fmla="*/ 0 w 1149832"/>
                <a:gd name="connsiteY2" fmla="*/ 0 h 1595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9832" h="1595470">
                  <a:moveTo>
                    <a:pt x="1147730" y="1595470"/>
                  </a:moveTo>
                  <a:cubicBezTo>
                    <a:pt x="1148781" y="1201858"/>
                    <a:pt x="1149832" y="808246"/>
                    <a:pt x="958544" y="542334"/>
                  </a:cubicBezTo>
                  <a:cubicBezTo>
                    <a:pt x="767256" y="276422"/>
                    <a:pt x="383628" y="138211"/>
                    <a:pt x="0" y="0"/>
                  </a:cubicBezTo>
                </a:path>
              </a:pathLst>
            </a:custGeom>
            <a:ln w="12700">
              <a:solidFill>
                <a:srgbClr val="00B05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764" name="Rectangle 21"/>
            <p:cNvSpPr>
              <a:spLocks noChangeArrowheads="1"/>
            </p:cNvSpPr>
            <p:nvPr/>
          </p:nvSpPr>
          <p:spPr bwMode="auto">
            <a:xfrm>
              <a:off x="4819157" y="4388611"/>
              <a:ext cx="1738727" cy="4718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4000" dirty="0" smtClean="0">
                  <a:solidFill>
                    <a:srgbClr val="00FF00"/>
                  </a:solidFill>
                </a:rPr>
                <a:t>Consistent</a:t>
              </a:r>
              <a:endParaRPr lang="en-US" sz="4000" dirty="0">
                <a:solidFill>
                  <a:srgbClr val="00FF00"/>
                </a:solidFill>
              </a:endParaRPr>
            </a:p>
          </p:txBody>
        </p:sp>
        <p:sp>
          <p:nvSpPr>
            <p:cNvPr id="23" name="Freeform 22"/>
            <p:cNvSpPr>
              <a:spLocks noChangeAspect="1"/>
            </p:cNvSpPr>
            <p:nvPr/>
          </p:nvSpPr>
          <p:spPr>
            <a:xfrm>
              <a:off x="4905002" y="3124200"/>
              <a:ext cx="1291011" cy="539688"/>
            </a:xfrm>
            <a:custGeom>
              <a:avLst/>
              <a:gdLst>
                <a:gd name="connsiteX0" fmla="*/ 45195 w 4303987"/>
                <a:gd name="connsiteY0" fmla="*/ 1268599 h 1800423"/>
                <a:gd name="connsiteX1" fmla="*/ 455098 w 4303987"/>
                <a:gd name="connsiteY1" fmla="*/ 795633 h 1800423"/>
                <a:gd name="connsiteX2" fmla="*/ 1010044 w 4303987"/>
                <a:gd name="connsiteY2" fmla="*/ 297443 h 1800423"/>
                <a:gd name="connsiteX3" fmla="*/ 1899219 w 4303987"/>
                <a:gd name="connsiteY3" fmla="*/ 26276 h 1800423"/>
                <a:gd name="connsiteX4" fmla="*/ 2901906 w 4303987"/>
                <a:gd name="connsiteY4" fmla="*/ 139788 h 1800423"/>
                <a:gd name="connsiteX5" fmla="*/ 3545139 w 4303987"/>
                <a:gd name="connsiteY5" fmla="*/ 436180 h 1800423"/>
                <a:gd name="connsiteX6" fmla="*/ 4062248 w 4303987"/>
                <a:gd name="connsiteY6" fmla="*/ 732571 h 1800423"/>
                <a:gd name="connsiteX7" fmla="*/ 4289272 w 4303987"/>
                <a:gd name="connsiteY7" fmla="*/ 1293824 h 1800423"/>
                <a:gd name="connsiteX8" fmla="*/ 4150535 w 4303987"/>
                <a:gd name="connsiteY8" fmla="*/ 1747871 h 1800423"/>
                <a:gd name="connsiteX9" fmla="*/ 3778469 w 4303987"/>
                <a:gd name="connsiteY9" fmla="*/ 1609134 h 1800423"/>
                <a:gd name="connsiteX10" fmla="*/ 3255054 w 4303987"/>
                <a:gd name="connsiteY10" fmla="*/ 1438867 h 1800423"/>
                <a:gd name="connsiteX11" fmla="*/ 2870375 w 4303987"/>
                <a:gd name="connsiteY11" fmla="*/ 1382111 h 1800423"/>
                <a:gd name="connsiteX12" fmla="*/ 2813619 w 4303987"/>
                <a:gd name="connsiteY12" fmla="*/ 1401029 h 1800423"/>
                <a:gd name="connsiteX13" fmla="*/ 2920825 w 4303987"/>
                <a:gd name="connsiteY13" fmla="*/ 1646971 h 1800423"/>
                <a:gd name="connsiteX14" fmla="*/ 2895600 w 4303987"/>
                <a:gd name="connsiteY14" fmla="*/ 1697421 h 1800423"/>
                <a:gd name="connsiteX15" fmla="*/ 1949669 w 4303987"/>
                <a:gd name="connsiteY15" fmla="*/ 1684809 h 1800423"/>
                <a:gd name="connsiteX16" fmla="*/ 1646971 w 4303987"/>
                <a:gd name="connsiteY16" fmla="*/ 1577603 h 1800423"/>
                <a:gd name="connsiteX17" fmla="*/ 1848770 w 4303987"/>
                <a:gd name="connsiteY17" fmla="*/ 1268599 h 1800423"/>
                <a:gd name="connsiteX18" fmla="*/ 1817239 w 4303987"/>
                <a:gd name="connsiteY18" fmla="*/ 1205537 h 1800423"/>
                <a:gd name="connsiteX19" fmla="*/ 1445173 w 4303987"/>
                <a:gd name="connsiteY19" fmla="*/ 1243374 h 1800423"/>
                <a:gd name="connsiteX20" fmla="*/ 1205537 w 4303987"/>
                <a:gd name="connsiteY20" fmla="*/ 1401029 h 1800423"/>
                <a:gd name="connsiteX21" fmla="*/ 991126 w 4303987"/>
                <a:gd name="connsiteY21" fmla="*/ 1628053 h 1800423"/>
                <a:gd name="connsiteX22" fmla="*/ 928064 w 4303987"/>
                <a:gd name="connsiteY22" fmla="*/ 1495622 h 1800423"/>
                <a:gd name="connsiteX23" fmla="*/ 896533 w 4303987"/>
                <a:gd name="connsiteY23" fmla="*/ 1268599 h 1800423"/>
                <a:gd name="connsiteX24" fmla="*/ 732571 w 4303987"/>
                <a:gd name="connsiteY24" fmla="*/ 1211843 h 1800423"/>
                <a:gd name="connsiteX25" fmla="*/ 183931 w 4303987"/>
                <a:gd name="connsiteY25" fmla="*/ 1268599 h 1800423"/>
                <a:gd name="connsiteX26" fmla="*/ 45195 w 4303987"/>
                <a:gd name="connsiteY26" fmla="*/ 1268599 h 18004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303987" h="1800423">
                  <a:moveTo>
                    <a:pt x="45195" y="1268599"/>
                  </a:moveTo>
                  <a:cubicBezTo>
                    <a:pt x="90390" y="1189771"/>
                    <a:pt x="294290" y="957492"/>
                    <a:pt x="455098" y="795633"/>
                  </a:cubicBezTo>
                  <a:cubicBezTo>
                    <a:pt x="615906" y="633774"/>
                    <a:pt x="769357" y="425669"/>
                    <a:pt x="1010044" y="297443"/>
                  </a:cubicBezTo>
                  <a:cubicBezTo>
                    <a:pt x="1250731" y="169217"/>
                    <a:pt x="1583909" y="52552"/>
                    <a:pt x="1899219" y="26276"/>
                  </a:cubicBezTo>
                  <a:cubicBezTo>
                    <a:pt x="2214529" y="0"/>
                    <a:pt x="2627586" y="71471"/>
                    <a:pt x="2901906" y="139788"/>
                  </a:cubicBezTo>
                  <a:cubicBezTo>
                    <a:pt x="3176226" y="208105"/>
                    <a:pt x="3351749" y="337383"/>
                    <a:pt x="3545139" y="436180"/>
                  </a:cubicBezTo>
                  <a:cubicBezTo>
                    <a:pt x="3738529" y="534977"/>
                    <a:pt x="3938226" y="589630"/>
                    <a:pt x="4062248" y="732571"/>
                  </a:cubicBezTo>
                  <a:cubicBezTo>
                    <a:pt x="4186270" y="875512"/>
                    <a:pt x="4274558" y="1124607"/>
                    <a:pt x="4289272" y="1293824"/>
                  </a:cubicBezTo>
                  <a:cubicBezTo>
                    <a:pt x="4303987" y="1463041"/>
                    <a:pt x="4235669" y="1695319"/>
                    <a:pt x="4150535" y="1747871"/>
                  </a:cubicBezTo>
                  <a:cubicBezTo>
                    <a:pt x="4065401" y="1800423"/>
                    <a:pt x="3927716" y="1660635"/>
                    <a:pt x="3778469" y="1609134"/>
                  </a:cubicBezTo>
                  <a:cubicBezTo>
                    <a:pt x="3629222" y="1557633"/>
                    <a:pt x="3406403" y="1476704"/>
                    <a:pt x="3255054" y="1438867"/>
                  </a:cubicBezTo>
                  <a:cubicBezTo>
                    <a:pt x="3103705" y="1401030"/>
                    <a:pt x="2943947" y="1388417"/>
                    <a:pt x="2870375" y="1382111"/>
                  </a:cubicBezTo>
                  <a:cubicBezTo>
                    <a:pt x="2796803" y="1375805"/>
                    <a:pt x="2805211" y="1356886"/>
                    <a:pt x="2813619" y="1401029"/>
                  </a:cubicBezTo>
                  <a:cubicBezTo>
                    <a:pt x="2822027" y="1445172"/>
                    <a:pt x="2907161" y="1597572"/>
                    <a:pt x="2920825" y="1646971"/>
                  </a:cubicBezTo>
                  <a:cubicBezTo>
                    <a:pt x="2934489" y="1696370"/>
                    <a:pt x="3057459" y="1691115"/>
                    <a:pt x="2895600" y="1697421"/>
                  </a:cubicBezTo>
                  <a:cubicBezTo>
                    <a:pt x="2733741" y="1703727"/>
                    <a:pt x="2157774" y="1704779"/>
                    <a:pt x="1949669" y="1684809"/>
                  </a:cubicBezTo>
                  <a:cubicBezTo>
                    <a:pt x="1741564" y="1664839"/>
                    <a:pt x="1663787" y="1646971"/>
                    <a:pt x="1646971" y="1577603"/>
                  </a:cubicBezTo>
                  <a:cubicBezTo>
                    <a:pt x="1630155" y="1508235"/>
                    <a:pt x="1820392" y="1330610"/>
                    <a:pt x="1848770" y="1268599"/>
                  </a:cubicBezTo>
                  <a:cubicBezTo>
                    <a:pt x="1877148" y="1206588"/>
                    <a:pt x="1884505" y="1209741"/>
                    <a:pt x="1817239" y="1205537"/>
                  </a:cubicBezTo>
                  <a:cubicBezTo>
                    <a:pt x="1749973" y="1201333"/>
                    <a:pt x="1547123" y="1210792"/>
                    <a:pt x="1445173" y="1243374"/>
                  </a:cubicBezTo>
                  <a:cubicBezTo>
                    <a:pt x="1343223" y="1275956"/>
                    <a:pt x="1281211" y="1336916"/>
                    <a:pt x="1205537" y="1401029"/>
                  </a:cubicBezTo>
                  <a:cubicBezTo>
                    <a:pt x="1129863" y="1465142"/>
                    <a:pt x="1037371" y="1612288"/>
                    <a:pt x="991126" y="1628053"/>
                  </a:cubicBezTo>
                  <a:cubicBezTo>
                    <a:pt x="944881" y="1643818"/>
                    <a:pt x="943830" y="1555531"/>
                    <a:pt x="928064" y="1495622"/>
                  </a:cubicBezTo>
                  <a:cubicBezTo>
                    <a:pt x="912299" y="1435713"/>
                    <a:pt x="929115" y="1315895"/>
                    <a:pt x="896533" y="1268599"/>
                  </a:cubicBezTo>
                  <a:cubicBezTo>
                    <a:pt x="863951" y="1221303"/>
                    <a:pt x="851338" y="1211843"/>
                    <a:pt x="732571" y="1211843"/>
                  </a:cubicBezTo>
                  <a:cubicBezTo>
                    <a:pt x="613804" y="1211843"/>
                    <a:pt x="295341" y="1262293"/>
                    <a:pt x="183931" y="1268599"/>
                  </a:cubicBezTo>
                  <a:cubicBezTo>
                    <a:pt x="72521" y="1274905"/>
                    <a:pt x="0" y="1347427"/>
                    <a:pt x="45195" y="1268599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grpSp>
          <p:nvGrpSpPr>
            <p:cNvPr id="31766" name="Group 23"/>
            <p:cNvGrpSpPr>
              <a:grpSpLocks noChangeAspect="1"/>
            </p:cNvGrpSpPr>
            <p:nvPr/>
          </p:nvGrpSpPr>
          <p:grpSpPr bwMode="auto">
            <a:xfrm>
              <a:off x="2466896" y="3276600"/>
              <a:ext cx="1577340" cy="940722"/>
              <a:chOff x="1828800" y="3433522"/>
              <a:chExt cx="1051560" cy="627148"/>
            </a:xfrm>
          </p:grpSpPr>
          <p:sp>
            <p:nvSpPr>
              <p:cNvPr id="25" name="Freeform 24"/>
              <p:cNvSpPr>
                <a:spLocks noChangeAspect="1"/>
              </p:cNvSpPr>
              <p:nvPr/>
            </p:nvSpPr>
            <p:spPr>
              <a:xfrm>
                <a:off x="1828800" y="3717817"/>
                <a:ext cx="596828" cy="342860"/>
              </a:xfrm>
              <a:custGeom>
                <a:avLst/>
                <a:gdLst>
                  <a:gd name="connsiteX0" fmla="*/ 448491 w 3683725"/>
                  <a:gd name="connsiteY0" fmla="*/ 130628 h 2116183"/>
                  <a:gd name="connsiteX1" fmla="*/ 1519645 w 3683725"/>
                  <a:gd name="connsiteY1" fmla="*/ 104503 h 2116183"/>
                  <a:gd name="connsiteX2" fmla="*/ 1715588 w 3683725"/>
                  <a:gd name="connsiteY2" fmla="*/ 705394 h 2116183"/>
                  <a:gd name="connsiteX3" fmla="*/ 2316479 w 3683725"/>
                  <a:gd name="connsiteY3" fmla="*/ 130628 h 2116183"/>
                  <a:gd name="connsiteX4" fmla="*/ 3126376 w 3683725"/>
                  <a:gd name="connsiteY4" fmla="*/ 78377 h 2116183"/>
                  <a:gd name="connsiteX5" fmla="*/ 2734491 w 3683725"/>
                  <a:gd name="connsiteY5" fmla="*/ 600891 h 2116183"/>
                  <a:gd name="connsiteX6" fmla="*/ 3309256 w 3683725"/>
                  <a:gd name="connsiteY6" fmla="*/ 901337 h 2116183"/>
                  <a:gd name="connsiteX7" fmla="*/ 2734491 w 3683725"/>
                  <a:gd name="connsiteY7" fmla="*/ 1371600 h 2116183"/>
                  <a:gd name="connsiteX8" fmla="*/ 3348445 w 3683725"/>
                  <a:gd name="connsiteY8" fmla="*/ 1881051 h 2116183"/>
                  <a:gd name="connsiteX9" fmla="*/ 722811 w 3683725"/>
                  <a:gd name="connsiteY9" fmla="*/ 2011680 h 2116183"/>
                  <a:gd name="connsiteX10" fmla="*/ 82731 w 3683725"/>
                  <a:gd name="connsiteY10" fmla="*/ 1254034 h 2116183"/>
                  <a:gd name="connsiteX11" fmla="*/ 226422 w 3683725"/>
                  <a:gd name="connsiteY11" fmla="*/ 248194 h 2116183"/>
                  <a:gd name="connsiteX12" fmla="*/ 448491 w 3683725"/>
                  <a:gd name="connsiteY12" fmla="*/ 130628 h 2116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683725" h="2116183">
                    <a:moveTo>
                      <a:pt x="448491" y="130628"/>
                    </a:moveTo>
                    <a:cubicBezTo>
                      <a:pt x="664028" y="106679"/>
                      <a:pt x="1308462" y="8709"/>
                      <a:pt x="1519645" y="104503"/>
                    </a:cubicBezTo>
                    <a:cubicBezTo>
                      <a:pt x="1730828" y="200297"/>
                      <a:pt x="1582782" y="701040"/>
                      <a:pt x="1715588" y="705394"/>
                    </a:cubicBezTo>
                    <a:cubicBezTo>
                      <a:pt x="1848394" y="709748"/>
                      <a:pt x="2081348" y="235131"/>
                      <a:pt x="2316479" y="130628"/>
                    </a:cubicBezTo>
                    <a:cubicBezTo>
                      <a:pt x="2551610" y="26125"/>
                      <a:pt x="3056707" y="0"/>
                      <a:pt x="3126376" y="78377"/>
                    </a:cubicBezTo>
                    <a:cubicBezTo>
                      <a:pt x="3196045" y="156754"/>
                      <a:pt x="2704011" y="463731"/>
                      <a:pt x="2734491" y="600891"/>
                    </a:cubicBezTo>
                    <a:cubicBezTo>
                      <a:pt x="2764971" y="738051"/>
                      <a:pt x="3309256" y="772886"/>
                      <a:pt x="3309256" y="901337"/>
                    </a:cubicBezTo>
                    <a:cubicBezTo>
                      <a:pt x="3309256" y="1029788"/>
                      <a:pt x="2727960" y="1208314"/>
                      <a:pt x="2734491" y="1371600"/>
                    </a:cubicBezTo>
                    <a:cubicBezTo>
                      <a:pt x="2741023" y="1534886"/>
                      <a:pt x="3683725" y="1774371"/>
                      <a:pt x="3348445" y="1881051"/>
                    </a:cubicBezTo>
                    <a:cubicBezTo>
                      <a:pt x="3013165" y="1987731"/>
                      <a:pt x="1267097" y="2116183"/>
                      <a:pt x="722811" y="2011680"/>
                    </a:cubicBezTo>
                    <a:cubicBezTo>
                      <a:pt x="178525" y="1907177"/>
                      <a:pt x="165463" y="1547948"/>
                      <a:pt x="82731" y="1254034"/>
                    </a:cubicBezTo>
                    <a:cubicBezTo>
                      <a:pt x="0" y="960120"/>
                      <a:pt x="165462" y="435428"/>
                      <a:pt x="226422" y="248194"/>
                    </a:cubicBezTo>
                    <a:cubicBezTo>
                      <a:pt x="287382" y="60960"/>
                      <a:pt x="232954" y="154577"/>
                      <a:pt x="448491" y="13062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6" name="Freeform 25"/>
              <p:cNvSpPr>
                <a:spLocks noChangeAspect="1"/>
              </p:cNvSpPr>
              <p:nvPr/>
            </p:nvSpPr>
            <p:spPr>
              <a:xfrm>
                <a:off x="1904991" y="3433510"/>
                <a:ext cx="975666" cy="407764"/>
              </a:xfrm>
              <a:custGeom>
                <a:avLst/>
                <a:gdLst>
                  <a:gd name="connsiteX0" fmla="*/ 45195 w 4303987"/>
                  <a:gd name="connsiteY0" fmla="*/ 1268599 h 1800423"/>
                  <a:gd name="connsiteX1" fmla="*/ 455098 w 4303987"/>
                  <a:gd name="connsiteY1" fmla="*/ 795633 h 1800423"/>
                  <a:gd name="connsiteX2" fmla="*/ 1010044 w 4303987"/>
                  <a:gd name="connsiteY2" fmla="*/ 297443 h 1800423"/>
                  <a:gd name="connsiteX3" fmla="*/ 1899219 w 4303987"/>
                  <a:gd name="connsiteY3" fmla="*/ 26276 h 1800423"/>
                  <a:gd name="connsiteX4" fmla="*/ 2901906 w 4303987"/>
                  <a:gd name="connsiteY4" fmla="*/ 139788 h 1800423"/>
                  <a:gd name="connsiteX5" fmla="*/ 3545139 w 4303987"/>
                  <a:gd name="connsiteY5" fmla="*/ 436180 h 1800423"/>
                  <a:gd name="connsiteX6" fmla="*/ 4062248 w 4303987"/>
                  <a:gd name="connsiteY6" fmla="*/ 732571 h 1800423"/>
                  <a:gd name="connsiteX7" fmla="*/ 4289272 w 4303987"/>
                  <a:gd name="connsiteY7" fmla="*/ 1293824 h 1800423"/>
                  <a:gd name="connsiteX8" fmla="*/ 4150535 w 4303987"/>
                  <a:gd name="connsiteY8" fmla="*/ 1747871 h 1800423"/>
                  <a:gd name="connsiteX9" fmla="*/ 3778469 w 4303987"/>
                  <a:gd name="connsiteY9" fmla="*/ 1609134 h 1800423"/>
                  <a:gd name="connsiteX10" fmla="*/ 3255054 w 4303987"/>
                  <a:gd name="connsiteY10" fmla="*/ 1438867 h 1800423"/>
                  <a:gd name="connsiteX11" fmla="*/ 2870375 w 4303987"/>
                  <a:gd name="connsiteY11" fmla="*/ 1382111 h 1800423"/>
                  <a:gd name="connsiteX12" fmla="*/ 2813619 w 4303987"/>
                  <a:gd name="connsiteY12" fmla="*/ 1401029 h 1800423"/>
                  <a:gd name="connsiteX13" fmla="*/ 2920825 w 4303987"/>
                  <a:gd name="connsiteY13" fmla="*/ 1646971 h 1800423"/>
                  <a:gd name="connsiteX14" fmla="*/ 2895600 w 4303987"/>
                  <a:gd name="connsiteY14" fmla="*/ 1697421 h 1800423"/>
                  <a:gd name="connsiteX15" fmla="*/ 1949669 w 4303987"/>
                  <a:gd name="connsiteY15" fmla="*/ 1684809 h 1800423"/>
                  <a:gd name="connsiteX16" fmla="*/ 1646971 w 4303987"/>
                  <a:gd name="connsiteY16" fmla="*/ 1577603 h 1800423"/>
                  <a:gd name="connsiteX17" fmla="*/ 1848770 w 4303987"/>
                  <a:gd name="connsiteY17" fmla="*/ 1268599 h 1800423"/>
                  <a:gd name="connsiteX18" fmla="*/ 1817239 w 4303987"/>
                  <a:gd name="connsiteY18" fmla="*/ 1205537 h 1800423"/>
                  <a:gd name="connsiteX19" fmla="*/ 1445173 w 4303987"/>
                  <a:gd name="connsiteY19" fmla="*/ 1243374 h 1800423"/>
                  <a:gd name="connsiteX20" fmla="*/ 1205537 w 4303987"/>
                  <a:gd name="connsiteY20" fmla="*/ 1401029 h 1800423"/>
                  <a:gd name="connsiteX21" fmla="*/ 991126 w 4303987"/>
                  <a:gd name="connsiteY21" fmla="*/ 1628053 h 1800423"/>
                  <a:gd name="connsiteX22" fmla="*/ 928064 w 4303987"/>
                  <a:gd name="connsiteY22" fmla="*/ 1495622 h 1800423"/>
                  <a:gd name="connsiteX23" fmla="*/ 896533 w 4303987"/>
                  <a:gd name="connsiteY23" fmla="*/ 1268599 h 1800423"/>
                  <a:gd name="connsiteX24" fmla="*/ 732571 w 4303987"/>
                  <a:gd name="connsiteY24" fmla="*/ 1211843 h 1800423"/>
                  <a:gd name="connsiteX25" fmla="*/ 183931 w 4303987"/>
                  <a:gd name="connsiteY25" fmla="*/ 1268599 h 1800423"/>
                  <a:gd name="connsiteX26" fmla="*/ 45195 w 4303987"/>
                  <a:gd name="connsiteY26" fmla="*/ 1268599 h 180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03987" h="1800423">
                    <a:moveTo>
                      <a:pt x="45195" y="1268599"/>
                    </a:moveTo>
                    <a:cubicBezTo>
                      <a:pt x="90390" y="1189771"/>
                      <a:pt x="294290" y="957492"/>
                      <a:pt x="455098" y="795633"/>
                    </a:cubicBezTo>
                    <a:cubicBezTo>
                      <a:pt x="615906" y="633774"/>
                      <a:pt x="769357" y="425669"/>
                      <a:pt x="1010044" y="297443"/>
                    </a:cubicBezTo>
                    <a:cubicBezTo>
                      <a:pt x="1250731" y="169217"/>
                      <a:pt x="1583909" y="52552"/>
                      <a:pt x="1899219" y="26276"/>
                    </a:cubicBezTo>
                    <a:cubicBezTo>
                      <a:pt x="2214529" y="0"/>
                      <a:pt x="2627586" y="71471"/>
                      <a:pt x="2901906" y="139788"/>
                    </a:cubicBezTo>
                    <a:cubicBezTo>
                      <a:pt x="3176226" y="208105"/>
                      <a:pt x="3351749" y="337383"/>
                      <a:pt x="3545139" y="436180"/>
                    </a:cubicBezTo>
                    <a:cubicBezTo>
                      <a:pt x="3738529" y="534977"/>
                      <a:pt x="3938226" y="589630"/>
                      <a:pt x="4062248" y="732571"/>
                    </a:cubicBezTo>
                    <a:cubicBezTo>
                      <a:pt x="4186270" y="875512"/>
                      <a:pt x="4274558" y="1124607"/>
                      <a:pt x="4289272" y="1293824"/>
                    </a:cubicBezTo>
                    <a:cubicBezTo>
                      <a:pt x="4303987" y="1463041"/>
                      <a:pt x="4235669" y="1695319"/>
                      <a:pt x="4150535" y="1747871"/>
                    </a:cubicBezTo>
                    <a:cubicBezTo>
                      <a:pt x="4065401" y="1800423"/>
                      <a:pt x="3927716" y="1660635"/>
                      <a:pt x="3778469" y="1609134"/>
                    </a:cubicBezTo>
                    <a:cubicBezTo>
                      <a:pt x="3629222" y="1557633"/>
                      <a:pt x="3406403" y="1476704"/>
                      <a:pt x="3255054" y="1438867"/>
                    </a:cubicBezTo>
                    <a:cubicBezTo>
                      <a:pt x="3103705" y="1401030"/>
                      <a:pt x="2943947" y="1388417"/>
                      <a:pt x="2870375" y="1382111"/>
                    </a:cubicBezTo>
                    <a:cubicBezTo>
                      <a:pt x="2796803" y="1375805"/>
                      <a:pt x="2805211" y="1356886"/>
                      <a:pt x="2813619" y="1401029"/>
                    </a:cubicBezTo>
                    <a:cubicBezTo>
                      <a:pt x="2822027" y="1445172"/>
                      <a:pt x="2907161" y="1597572"/>
                      <a:pt x="2920825" y="1646971"/>
                    </a:cubicBezTo>
                    <a:cubicBezTo>
                      <a:pt x="2934489" y="1696370"/>
                      <a:pt x="3057459" y="1691115"/>
                      <a:pt x="2895600" y="1697421"/>
                    </a:cubicBezTo>
                    <a:cubicBezTo>
                      <a:pt x="2733741" y="1703727"/>
                      <a:pt x="2157774" y="1704779"/>
                      <a:pt x="1949669" y="1684809"/>
                    </a:cubicBezTo>
                    <a:cubicBezTo>
                      <a:pt x="1741564" y="1664839"/>
                      <a:pt x="1663787" y="1646971"/>
                      <a:pt x="1646971" y="1577603"/>
                    </a:cubicBezTo>
                    <a:cubicBezTo>
                      <a:pt x="1630155" y="1508235"/>
                      <a:pt x="1820392" y="1330610"/>
                      <a:pt x="1848770" y="1268599"/>
                    </a:cubicBezTo>
                    <a:cubicBezTo>
                      <a:pt x="1877148" y="1206588"/>
                      <a:pt x="1884505" y="1209741"/>
                      <a:pt x="1817239" y="1205537"/>
                    </a:cubicBezTo>
                    <a:cubicBezTo>
                      <a:pt x="1749973" y="1201333"/>
                      <a:pt x="1547123" y="1210792"/>
                      <a:pt x="1445173" y="1243374"/>
                    </a:cubicBezTo>
                    <a:cubicBezTo>
                      <a:pt x="1343223" y="1275956"/>
                      <a:pt x="1281211" y="1336916"/>
                      <a:pt x="1205537" y="1401029"/>
                    </a:cubicBezTo>
                    <a:cubicBezTo>
                      <a:pt x="1129863" y="1465142"/>
                      <a:pt x="1037371" y="1612288"/>
                      <a:pt x="991126" y="1628053"/>
                    </a:cubicBezTo>
                    <a:cubicBezTo>
                      <a:pt x="944881" y="1643818"/>
                      <a:pt x="943830" y="1555531"/>
                      <a:pt x="928064" y="1495622"/>
                    </a:cubicBezTo>
                    <a:cubicBezTo>
                      <a:pt x="912299" y="1435713"/>
                      <a:pt x="929115" y="1315895"/>
                      <a:pt x="896533" y="1268599"/>
                    </a:cubicBezTo>
                    <a:cubicBezTo>
                      <a:pt x="863951" y="1221303"/>
                      <a:pt x="851338" y="1211843"/>
                      <a:pt x="732571" y="1211843"/>
                    </a:cubicBezTo>
                    <a:cubicBezTo>
                      <a:pt x="613804" y="1211843"/>
                      <a:pt x="295341" y="1262293"/>
                      <a:pt x="183931" y="1268599"/>
                    </a:cubicBezTo>
                    <a:cubicBezTo>
                      <a:pt x="72521" y="1274905"/>
                      <a:pt x="0" y="1347427"/>
                      <a:pt x="45195" y="126859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grpSp>
          <p:nvGrpSpPr>
            <p:cNvPr id="31767" name="Group 26"/>
            <p:cNvGrpSpPr>
              <a:grpSpLocks noChangeAspect="1"/>
            </p:cNvGrpSpPr>
            <p:nvPr/>
          </p:nvGrpSpPr>
          <p:grpSpPr bwMode="auto">
            <a:xfrm>
              <a:off x="7267496" y="3352800"/>
              <a:ext cx="1467152" cy="1023575"/>
              <a:chOff x="6096000" y="3505200"/>
              <a:chExt cx="978101" cy="682383"/>
            </a:xfrm>
          </p:grpSpPr>
          <p:sp>
            <p:nvSpPr>
              <p:cNvPr id="28" name="Freeform 27"/>
              <p:cNvSpPr>
                <a:spLocks noChangeAspect="1"/>
              </p:cNvSpPr>
              <p:nvPr/>
            </p:nvSpPr>
            <p:spPr>
              <a:xfrm>
                <a:off x="6528067" y="3844515"/>
                <a:ext cx="546034" cy="342860"/>
              </a:xfrm>
              <a:custGeom>
                <a:avLst/>
                <a:gdLst>
                  <a:gd name="connsiteX0" fmla="*/ 716280 w 4121331"/>
                  <a:gd name="connsiteY0" fmla="*/ 613955 h 2586446"/>
                  <a:gd name="connsiteX1" fmla="*/ 115388 w 4121331"/>
                  <a:gd name="connsiteY1" fmla="*/ 992777 h 2586446"/>
                  <a:gd name="connsiteX2" fmla="*/ 76200 w 4121331"/>
                  <a:gd name="connsiteY2" fmla="*/ 1123406 h 2586446"/>
                  <a:gd name="connsiteX3" fmla="*/ 572588 w 4121331"/>
                  <a:gd name="connsiteY3" fmla="*/ 1423852 h 2586446"/>
                  <a:gd name="connsiteX4" fmla="*/ 716280 w 4121331"/>
                  <a:gd name="connsiteY4" fmla="*/ 1528355 h 2586446"/>
                  <a:gd name="connsiteX5" fmla="*/ 128451 w 4121331"/>
                  <a:gd name="connsiteY5" fmla="*/ 1959429 h 2586446"/>
                  <a:gd name="connsiteX6" fmla="*/ 664028 w 4121331"/>
                  <a:gd name="connsiteY6" fmla="*/ 2286000 h 2586446"/>
                  <a:gd name="connsiteX7" fmla="*/ 2858588 w 4121331"/>
                  <a:gd name="connsiteY7" fmla="*/ 2338252 h 2586446"/>
                  <a:gd name="connsiteX8" fmla="*/ 3968931 w 4121331"/>
                  <a:gd name="connsiteY8" fmla="*/ 796835 h 2586446"/>
                  <a:gd name="connsiteX9" fmla="*/ 1944188 w 4121331"/>
                  <a:gd name="connsiteY9" fmla="*/ 39189 h 2586446"/>
                  <a:gd name="connsiteX10" fmla="*/ 1944188 w 4121331"/>
                  <a:gd name="connsiteY10" fmla="*/ 561703 h 2586446"/>
                  <a:gd name="connsiteX11" fmla="*/ 977537 w 4121331"/>
                  <a:gd name="connsiteY11" fmla="*/ 509452 h 2586446"/>
                  <a:gd name="connsiteX12" fmla="*/ 716280 w 4121331"/>
                  <a:gd name="connsiteY12" fmla="*/ 613955 h 2586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121331" h="2586446">
                    <a:moveTo>
                      <a:pt x="716280" y="613955"/>
                    </a:moveTo>
                    <a:cubicBezTo>
                      <a:pt x="572589" y="694509"/>
                      <a:pt x="222068" y="907869"/>
                      <a:pt x="115388" y="992777"/>
                    </a:cubicBezTo>
                    <a:cubicBezTo>
                      <a:pt x="8708" y="1077686"/>
                      <a:pt x="0" y="1051560"/>
                      <a:pt x="76200" y="1123406"/>
                    </a:cubicBezTo>
                    <a:cubicBezTo>
                      <a:pt x="152400" y="1195252"/>
                      <a:pt x="465908" y="1356360"/>
                      <a:pt x="572588" y="1423852"/>
                    </a:cubicBezTo>
                    <a:cubicBezTo>
                      <a:pt x="679268" y="1491344"/>
                      <a:pt x="790303" y="1439092"/>
                      <a:pt x="716280" y="1528355"/>
                    </a:cubicBezTo>
                    <a:cubicBezTo>
                      <a:pt x="642257" y="1617618"/>
                      <a:pt x="137160" y="1833155"/>
                      <a:pt x="128451" y="1959429"/>
                    </a:cubicBezTo>
                    <a:cubicBezTo>
                      <a:pt x="119742" y="2085703"/>
                      <a:pt x="209005" y="2222863"/>
                      <a:pt x="664028" y="2286000"/>
                    </a:cubicBezTo>
                    <a:cubicBezTo>
                      <a:pt x="1119051" y="2349137"/>
                      <a:pt x="2307771" y="2586446"/>
                      <a:pt x="2858588" y="2338252"/>
                    </a:cubicBezTo>
                    <a:cubicBezTo>
                      <a:pt x="3409405" y="2090058"/>
                      <a:pt x="4121331" y="1180012"/>
                      <a:pt x="3968931" y="796835"/>
                    </a:cubicBezTo>
                    <a:cubicBezTo>
                      <a:pt x="3816531" y="413658"/>
                      <a:pt x="2281645" y="78378"/>
                      <a:pt x="1944188" y="39189"/>
                    </a:cubicBezTo>
                    <a:cubicBezTo>
                      <a:pt x="1606731" y="0"/>
                      <a:pt x="2105297" y="483326"/>
                      <a:pt x="1944188" y="561703"/>
                    </a:cubicBezTo>
                    <a:cubicBezTo>
                      <a:pt x="1783080" y="640080"/>
                      <a:pt x="1175657" y="498566"/>
                      <a:pt x="977537" y="509452"/>
                    </a:cubicBezTo>
                    <a:cubicBezTo>
                      <a:pt x="779417" y="520338"/>
                      <a:pt x="859971" y="533401"/>
                      <a:pt x="716280" y="61395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29" name="Freeform 28"/>
              <p:cNvSpPr>
                <a:spLocks noChangeAspect="1"/>
              </p:cNvSpPr>
              <p:nvPr/>
            </p:nvSpPr>
            <p:spPr>
              <a:xfrm>
                <a:off x="6096320" y="3505182"/>
                <a:ext cx="974960" cy="407764"/>
              </a:xfrm>
              <a:custGeom>
                <a:avLst/>
                <a:gdLst>
                  <a:gd name="connsiteX0" fmla="*/ 45195 w 4303987"/>
                  <a:gd name="connsiteY0" fmla="*/ 1268599 h 1800423"/>
                  <a:gd name="connsiteX1" fmla="*/ 455098 w 4303987"/>
                  <a:gd name="connsiteY1" fmla="*/ 795633 h 1800423"/>
                  <a:gd name="connsiteX2" fmla="*/ 1010044 w 4303987"/>
                  <a:gd name="connsiteY2" fmla="*/ 297443 h 1800423"/>
                  <a:gd name="connsiteX3" fmla="*/ 1899219 w 4303987"/>
                  <a:gd name="connsiteY3" fmla="*/ 26276 h 1800423"/>
                  <a:gd name="connsiteX4" fmla="*/ 2901906 w 4303987"/>
                  <a:gd name="connsiteY4" fmla="*/ 139788 h 1800423"/>
                  <a:gd name="connsiteX5" fmla="*/ 3545139 w 4303987"/>
                  <a:gd name="connsiteY5" fmla="*/ 436180 h 1800423"/>
                  <a:gd name="connsiteX6" fmla="*/ 4062248 w 4303987"/>
                  <a:gd name="connsiteY6" fmla="*/ 732571 h 1800423"/>
                  <a:gd name="connsiteX7" fmla="*/ 4289272 w 4303987"/>
                  <a:gd name="connsiteY7" fmla="*/ 1293824 h 1800423"/>
                  <a:gd name="connsiteX8" fmla="*/ 4150535 w 4303987"/>
                  <a:gd name="connsiteY8" fmla="*/ 1747871 h 1800423"/>
                  <a:gd name="connsiteX9" fmla="*/ 3778469 w 4303987"/>
                  <a:gd name="connsiteY9" fmla="*/ 1609134 h 1800423"/>
                  <a:gd name="connsiteX10" fmla="*/ 3255054 w 4303987"/>
                  <a:gd name="connsiteY10" fmla="*/ 1438867 h 1800423"/>
                  <a:gd name="connsiteX11" fmla="*/ 2870375 w 4303987"/>
                  <a:gd name="connsiteY11" fmla="*/ 1382111 h 1800423"/>
                  <a:gd name="connsiteX12" fmla="*/ 2813619 w 4303987"/>
                  <a:gd name="connsiteY12" fmla="*/ 1401029 h 1800423"/>
                  <a:gd name="connsiteX13" fmla="*/ 2920825 w 4303987"/>
                  <a:gd name="connsiteY13" fmla="*/ 1646971 h 1800423"/>
                  <a:gd name="connsiteX14" fmla="*/ 2895600 w 4303987"/>
                  <a:gd name="connsiteY14" fmla="*/ 1697421 h 1800423"/>
                  <a:gd name="connsiteX15" fmla="*/ 1949669 w 4303987"/>
                  <a:gd name="connsiteY15" fmla="*/ 1684809 h 1800423"/>
                  <a:gd name="connsiteX16" fmla="*/ 1646971 w 4303987"/>
                  <a:gd name="connsiteY16" fmla="*/ 1577603 h 1800423"/>
                  <a:gd name="connsiteX17" fmla="*/ 1848770 w 4303987"/>
                  <a:gd name="connsiteY17" fmla="*/ 1268599 h 1800423"/>
                  <a:gd name="connsiteX18" fmla="*/ 1817239 w 4303987"/>
                  <a:gd name="connsiteY18" fmla="*/ 1205537 h 1800423"/>
                  <a:gd name="connsiteX19" fmla="*/ 1445173 w 4303987"/>
                  <a:gd name="connsiteY19" fmla="*/ 1243374 h 1800423"/>
                  <a:gd name="connsiteX20" fmla="*/ 1205537 w 4303987"/>
                  <a:gd name="connsiteY20" fmla="*/ 1401029 h 1800423"/>
                  <a:gd name="connsiteX21" fmla="*/ 991126 w 4303987"/>
                  <a:gd name="connsiteY21" fmla="*/ 1628053 h 1800423"/>
                  <a:gd name="connsiteX22" fmla="*/ 928064 w 4303987"/>
                  <a:gd name="connsiteY22" fmla="*/ 1495622 h 1800423"/>
                  <a:gd name="connsiteX23" fmla="*/ 896533 w 4303987"/>
                  <a:gd name="connsiteY23" fmla="*/ 1268599 h 1800423"/>
                  <a:gd name="connsiteX24" fmla="*/ 732571 w 4303987"/>
                  <a:gd name="connsiteY24" fmla="*/ 1211843 h 1800423"/>
                  <a:gd name="connsiteX25" fmla="*/ 183931 w 4303987"/>
                  <a:gd name="connsiteY25" fmla="*/ 1268599 h 1800423"/>
                  <a:gd name="connsiteX26" fmla="*/ 45195 w 4303987"/>
                  <a:gd name="connsiteY26" fmla="*/ 1268599 h 1800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4303987" h="1800423">
                    <a:moveTo>
                      <a:pt x="45195" y="1268599"/>
                    </a:moveTo>
                    <a:cubicBezTo>
                      <a:pt x="90390" y="1189771"/>
                      <a:pt x="294290" y="957492"/>
                      <a:pt x="455098" y="795633"/>
                    </a:cubicBezTo>
                    <a:cubicBezTo>
                      <a:pt x="615906" y="633774"/>
                      <a:pt x="769357" y="425669"/>
                      <a:pt x="1010044" y="297443"/>
                    </a:cubicBezTo>
                    <a:cubicBezTo>
                      <a:pt x="1250731" y="169217"/>
                      <a:pt x="1583909" y="52552"/>
                      <a:pt x="1899219" y="26276"/>
                    </a:cubicBezTo>
                    <a:cubicBezTo>
                      <a:pt x="2214529" y="0"/>
                      <a:pt x="2627586" y="71471"/>
                      <a:pt x="2901906" y="139788"/>
                    </a:cubicBezTo>
                    <a:cubicBezTo>
                      <a:pt x="3176226" y="208105"/>
                      <a:pt x="3351749" y="337383"/>
                      <a:pt x="3545139" y="436180"/>
                    </a:cubicBezTo>
                    <a:cubicBezTo>
                      <a:pt x="3738529" y="534977"/>
                      <a:pt x="3938226" y="589630"/>
                      <a:pt x="4062248" y="732571"/>
                    </a:cubicBezTo>
                    <a:cubicBezTo>
                      <a:pt x="4186270" y="875512"/>
                      <a:pt x="4274558" y="1124607"/>
                      <a:pt x="4289272" y="1293824"/>
                    </a:cubicBezTo>
                    <a:cubicBezTo>
                      <a:pt x="4303987" y="1463041"/>
                      <a:pt x="4235669" y="1695319"/>
                      <a:pt x="4150535" y="1747871"/>
                    </a:cubicBezTo>
                    <a:cubicBezTo>
                      <a:pt x="4065401" y="1800423"/>
                      <a:pt x="3927716" y="1660635"/>
                      <a:pt x="3778469" y="1609134"/>
                    </a:cubicBezTo>
                    <a:cubicBezTo>
                      <a:pt x="3629222" y="1557633"/>
                      <a:pt x="3406403" y="1476704"/>
                      <a:pt x="3255054" y="1438867"/>
                    </a:cubicBezTo>
                    <a:cubicBezTo>
                      <a:pt x="3103705" y="1401030"/>
                      <a:pt x="2943947" y="1388417"/>
                      <a:pt x="2870375" y="1382111"/>
                    </a:cubicBezTo>
                    <a:cubicBezTo>
                      <a:pt x="2796803" y="1375805"/>
                      <a:pt x="2805211" y="1356886"/>
                      <a:pt x="2813619" y="1401029"/>
                    </a:cubicBezTo>
                    <a:cubicBezTo>
                      <a:pt x="2822027" y="1445172"/>
                      <a:pt x="2907161" y="1597572"/>
                      <a:pt x="2920825" y="1646971"/>
                    </a:cubicBezTo>
                    <a:cubicBezTo>
                      <a:pt x="2934489" y="1696370"/>
                      <a:pt x="3057459" y="1691115"/>
                      <a:pt x="2895600" y="1697421"/>
                    </a:cubicBezTo>
                    <a:cubicBezTo>
                      <a:pt x="2733741" y="1703727"/>
                      <a:pt x="2157774" y="1704779"/>
                      <a:pt x="1949669" y="1684809"/>
                    </a:cubicBezTo>
                    <a:cubicBezTo>
                      <a:pt x="1741564" y="1664839"/>
                      <a:pt x="1663787" y="1646971"/>
                      <a:pt x="1646971" y="1577603"/>
                    </a:cubicBezTo>
                    <a:cubicBezTo>
                      <a:pt x="1630155" y="1508235"/>
                      <a:pt x="1820392" y="1330610"/>
                      <a:pt x="1848770" y="1268599"/>
                    </a:cubicBezTo>
                    <a:cubicBezTo>
                      <a:pt x="1877148" y="1206588"/>
                      <a:pt x="1884505" y="1209741"/>
                      <a:pt x="1817239" y="1205537"/>
                    </a:cubicBezTo>
                    <a:cubicBezTo>
                      <a:pt x="1749973" y="1201333"/>
                      <a:pt x="1547123" y="1210792"/>
                      <a:pt x="1445173" y="1243374"/>
                    </a:cubicBezTo>
                    <a:cubicBezTo>
                      <a:pt x="1343223" y="1275956"/>
                      <a:pt x="1281211" y="1336916"/>
                      <a:pt x="1205537" y="1401029"/>
                    </a:cubicBezTo>
                    <a:cubicBezTo>
                      <a:pt x="1129863" y="1465142"/>
                      <a:pt x="1037371" y="1612288"/>
                      <a:pt x="991126" y="1628053"/>
                    </a:cubicBezTo>
                    <a:cubicBezTo>
                      <a:pt x="944881" y="1643818"/>
                      <a:pt x="943830" y="1555531"/>
                      <a:pt x="928064" y="1495622"/>
                    </a:cubicBezTo>
                    <a:cubicBezTo>
                      <a:pt x="912299" y="1435713"/>
                      <a:pt x="929115" y="1315895"/>
                      <a:pt x="896533" y="1268599"/>
                    </a:cubicBezTo>
                    <a:cubicBezTo>
                      <a:pt x="863951" y="1221303"/>
                      <a:pt x="851338" y="1211843"/>
                      <a:pt x="732571" y="1211843"/>
                    </a:cubicBezTo>
                    <a:cubicBezTo>
                      <a:pt x="613804" y="1211843"/>
                      <a:pt x="295341" y="1262293"/>
                      <a:pt x="183931" y="1268599"/>
                    </a:cubicBezTo>
                    <a:cubicBezTo>
                      <a:pt x="72521" y="1274905"/>
                      <a:pt x="0" y="1347427"/>
                      <a:pt x="45195" y="1268599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</p:grpSp>
      <p:grpSp>
        <p:nvGrpSpPr>
          <p:cNvPr id="31756" name="Group 16"/>
          <p:cNvGrpSpPr>
            <a:grpSpLocks noChangeAspect="1"/>
          </p:cNvGrpSpPr>
          <p:nvPr/>
        </p:nvGrpSpPr>
        <p:grpSpPr bwMode="auto">
          <a:xfrm>
            <a:off x="5278438" y="6245225"/>
            <a:ext cx="2257425" cy="942975"/>
            <a:chOff x="3962400" y="4191000"/>
            <a:chExt cx="2007177" cy="838200"/>
          </a:xfrm>
        </p:grpSpPr>
        <p:sp>
          <p:nvSpPr>
            <p:cNvPr id="31" name="Freeform 30"/>
            <p:cNvSpPr>
              <a:spLocks noChangeAspect="1"/>
            </p:cNvSpPr>
            <p:nvPr/>
          </p:nvSpPr>
          <p:spPr>
            <a:xfrm>
              <a:off x="4877063" y="4343400"/>
              <a:ext cx="1092514" cy="685800"/>
            </a:xfrm>
            <a:custGeom>
              <a:avLst/>
              <a:gdLst>
                <a:gd name="connsiteX0" fmla="*/ 716280 w 4121331"/>
                <a:gd name="connsiteY0" fmla="*/ 613955 h 2586446"/>
                <a:gd name="connsiteX1" fmla="*/ 115388 w 4121331"/>
                <a:gd name="connsiteY1" fmla="*/ 992777 h 2586446"/>
                <a:gd name="connsiteX2" fmla="*/ 76200 w 4121331"/>
                <a:gd name="connsiteY2" fmla="*/ 1123406 h 2586446"/>
                <a:gd name="connsiteX3" fmla="*/ 572588 w 4121331"/>
                <a:gd name="connsiteY3" fmla="*/ 1423852 h 2586446"/>
                <a:gd name="connsiteX4" fmla="*/ 716280 w 4121331"/>
                <a:gd name="connsiteY4" fmla="*/ 1528355 h 2586446"/>
                <a:gd name="connsiteX5" fmla="*/ 128451 w 4121331"/>
                <a:gd name="connsiteY5" fmla="*/ 1959429 h 2586446"/>
                <a:gd name="connsiteX6" fmla="*/ 664028 w 4121331"/>
                <a:gd name="connsiteY6" fmla="*/ 2286000 h 2586446"/>
                <a:gd name="connsiteX7" fmla="*/ 2858588 w 4121331"/>
                <a:gd name="connsiteY7" fmla="*/ 2338252 h 2586446"/>
                <a:gd name="connsiteX8" fmla="*/ 3968931 w 4121331"/>
                <a:gd name="connsiteY8" fmla="*/ 796835 h 2586446"/>
                <a:gd name="connsiteX9" fmla="*/ 1944188 w 4121331"/>
                <a:gd name="connsiteY9" fmla="*/ 39189 h 2586446"/>
                <a:gd name="connsiteX10" fmla="*/ 1944188 w 4121331"/>
                <a:gd name="connsiteY10" fmla="*/ 561703 h 2586446"/>
                <a:gd name="connsiteX11" fmla="*/ 977537 w 4121331"/>
                <a:gd name="connsiteY11" fmla="*/ 509452 h 2586446"/>
                <a:gd name="connsiteX12" fmla="*/ 716280 w 4121331"/>
                <a:gd name="connsiteY12" fmla="*/ 613955 h 2586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21331" h="2586446">
                  <a:moveTo>
                    <a:pt x="716280" y="613955"/>
                  </a:moveTo>
                  <a:cubicBezTo>
                    <a:pt x="572589" y="694509"/>
                    <a:pt x="222068" y="907869"/>
                    <a:pt x="115388" y="992777"/>
                  </a:cubicBezTo>
                  <a:cubicBezTo>
                    <a:pt x="8708" y="1077686"/>
                    <a:pt x="0" y="1051560"/>
                    <a:pt x="76200" y="1123406"/>
                  </a:cubicBezTo>
                  <a:cubicBezTo>
                    <a:pt x="152400" y="1195252"/>
                    <a:pt x="465908" y="1356360"/>
                    <a:pt x="572588" y="1423852"/>
                  </a:cubicBezTo>
                  <a:cubicBezTo>
                    <a:pt x="679268" y="1491344"/>
                    <a:pt x="790303" y="1439092"/>
                    <a:pt x="716280" y="1528355"/>
                  </a:cubicBezTo>
                  <a:cubicBezTo>
                    <a:pt x="642257" y="1617618"/>
                    <a:pt x="137160" y="1833155"/>
                    <a:pt x="128451" y="1959429"/>
                  </a:cubicBezTo>
                  <a:cubicBezTo>
                    <a:pt x="119742" y="2085703"/>
                    <a:pt x="209005" y="2222863"/>
                    <a:pt x="664028" y="2286000"/>
                  </a:cubicBezTo>
                  <a:cubicBezTo>
                    <a:pt x="1119051" y="2349137"/>
                    <a:pt x="2307771" y="2586446"/>
                    <a:pt x="2858588" y="2338252"/>
                  </a:cubicBezTo>
                  <a:cubicBezTo>
                    <a:pt x="3409405" y="2090058"/>
                    <a:pt x="4121331" y="1180012"/>
                    <a:pt x="3968931" y="796835"/>
                  </a:cubicBezTo>
                  <a:cubicBezTo>
                    <a:pt x="3816531" y="413658"/>
                    <a:pt x="2281645" y="78378"/>
                    <a:pt x="1944188" y="39189"/>
                  </a:cubicBezTo>
                  <a:cubicBezTo>
                    <a:pt x="1606731" y="0"/>
                    <a:pt x="2105297" y="483326"/>
                    <a:pt x="1944188" y="561703"/>
                  </a:cubicBezTo>
                  <a:cubicBezTo>
                    <a:pt x="1783080" y="640080"/>
                    <a:pt x="1175657" y="498566"/>
                    <a:pt x="977537" y="509452"/>
                  </a:cubicBezTo>
                  <a:cubicBezTo>
                    <a:pt x="779417" y="520338"/>
                    <a:pt x="859971" y="533401"/>
                    <a:pt x="716280" y="61395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Freeform 31"/>
            <p:cNvSpPr>
              <a:spLocks noChangeAspect="1"/>
            </p:cNvSpPr>
            <p:nvPr/>
          </p:nvSpPr>
          <p:spPr>
            <a:xfrm>
              <a:off x="3962400" y="4191000"/>
              <a:ext cx="1194143" cy="685800"/>
            </a:xfrm>
            <a:custGeom>
              <a:avLst/>
              <a:gdLst>
                <a:gd name="connsiteX0" fmla="*/ 448491 w 3683725"/>
                <a:gd name="connsiteY0" fmla="*/ 130628 h 2116183"/>
                <a:gd name="connsiteX1" fmla="*/ 1519645 w 3683725"/>
                <a:gd name="connsiteY1" fmla="*/ 104503 h 2116183"/>
                <a:gd name="connsiteX2" fmla="*/ 1715588 w 3683725"/>
                <a:gd name="connsiteY2" fmla="*/ 705394 h 2116183"/>
                <a:gd name="connsiteX3" fmla="*/ 2316479 w 3683725"/>
                <a:gd name="connsiteY3" fmla="*/ 130628 h 2116183"/>
                <a:gd name="connsiteX4" fmla="*/ 3126376 w 3683725"/>
                <a:gd name="connsiteY4" fmla="*/ 78377 h 2116183"/>
                <a:gd name="connsiteX5" fmla="*/ 2734491 w 3683725"/>
                <a:gd name="connsiteY5" fmla="*/ 600891 h 2116183"/>
                <a:gd name="connsiteX6" fmla="*/ 3309256 w 3683725"/>
                <a:gd name="connsiteY6" fmla="*/ 901337 h 2116183"/>
                <a:gd name="connsiteX7" fmla="*/ 2734491 w 3683725"/>
                <a:gd name="connsiteY7" fmla="*/ 1371600 h 2116183"/>
                <a:gd name="connsiteX8" fmla="*/ 3348445 w 3683725"/>
                <a:gd name="connsiteY8" fmla="*/ 1881051 h 2116183"/>
                <a:gd name="connsiteX9" fmla="*/ 722811 w 3683725"/>
                <a:gd name="connsiteY9" fmla="*/ 2011680 h 2116183"/>
                <a:gd name="connsiteX10" fmla="*/ 82731 w 3683725"/>
                <a:gd name="connsiteY10" fmla="*/ 1254034 h 2116183"/>
                <a:gd name="connsiteX11" fmla="*/ 226422 w 3683725"/>
                <a:gd name="connsiteY11" fmla="*/ 248194 h 2116183"/>
                <a:gd name="connsiteX12" fmla="*/ 448491 w 3683725"/>
                <a:gd name="connsiteY12" fmla="*/ 130628 h 211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3725" h="2116183">
                  <a:moveTo>
                    <a:pt x="448491" y="130628"/>
                  </a:moveTo>
                  <a:cubicBezTo>
                    <a:pt x="664028" y="106679"/>
                    <a:pt x="1308462" y="8709"/>
                    <a:pt x="1519645" y="104503"/>
                  </a:cubicBezTo>
                  <a:cubicBezTo>
                    <a:pt x="1730828" y="200297"/>
                    <a:pt x="1582782" y="701040"/>
                    <a:pt x="1715588" y="705394"/>
                  </a:cubicBezTo>
                  <a:cubicBezTo>
                    <a:pt x="1848394" y="709748"/>
                    <a:pt x="2081348" y="235131"/>
                    <a:pt x="2316479" y="130628"/>
                  </a:cubicBezTo>
                  <a:cubicBezTo>
                    <a:pt x="2551610" y="26125"/>
                    <a:pt x="3056707" y="0"/>
                    <a:pt x="3126376" y="78377"/>
                  </a:cubicBezTo>
                  <a:cubicBezTo>
                    <a:pt x="3196045" y="156754"/>
                    <a:pt x="2704011" y="463731"/>
                    <a:pt x="2734491" y="600891"/>
                  </a:cubicBezTo>
                  <a:cubicBezTo>
                    <a:pt x="2764971" y="738051"/>
                    <a:pt x="3309256" y="772886"/>
                    <a:pt x="3309256" y="901337"/>
                  </a:cubicBezTo>
                  <a:cubicBezTo>
                    <a:pt x="3309256" y="1029788"/>
                    <a:pt x="2727960" y="1208314"/>
                    <a:pt x="2734491" y="1371600"/>
                  </a:cubicBezTo>
                  <a:cubicBezTo>
                    <a:pt x="2741023" y="1534886"/>
                    <a:pt x="3683725" y="1774371"/>
                    <a:pt x="3348445" y="1881051"/>
                  </a:cubicBezTo>
                  <a:cubicBezTo>
                    <a:pt x="3013165" y="1987731"/>
                    <a:pt x="1267097" y="2116183"/>
                    <a:pt x="722811" y="2011680"/>
                  </a:cubicBezTo>
                  <a:cubicBezTo>
                    <a:pt x="178525" y="1907177"/>
                    <a:pt x="165463" y="1547948"/>
                    <a:pt x="82731" y="1254034"/>
                  </a:cubicBezTo>
                  <a:cubicBezTo>
                    <a:pt x="0" y="960120"/>
                    <a:pt x="165462" y="435428"/>
                    <a:pt x="226422" y="248194"/>
                  </a:cubicBezTo>
                  <a:cubicBezTo>
                    <a:pt x="287382" y="60960"/>
                    <a:pt x="232954" y="154577"/>
                    <a:pt x="448491" y="130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30" name="Rectangle 29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174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5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175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75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Popular formulation</a:t>
            </a:r>
          </a:p>
        </p:txBody>
      </p:sp>
      <p:sp>
        <p:nvSpPr>
          <p:cNvPr id="31753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86133" y="4437464"/>
            <a:ext cx="1547853" cy="112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86134" y="1505462"/>
            <a:ext cx="1514350" cy="143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512214" y="4370146"/>
            <a:ext cx="1636527" cy="115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295467" y="1511383"/>
            <a:ext cx="1677336" cy="151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7" name="Group 45"/>
          <p:cNvGrpSpPr>
            <a:grpSpLocks noChangeAspect="1"/>
          </p:cNvGrpSpPr>
          <p:nvPr/>
        </p:nvGrpSpPr>
        <p:grpSpPr>
          <a:xfrm>
            <a:off x="9016661" y="3028610"/>
            <a:ext cx="1495552" cy="1365504"/>
            <a:chOff x="6858000" y="3429000"/>
            <a:chExt cx="876300" cy="800100"/>
          </a:xfrm>
          <a:noFill/>
        </p:grpSpPr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6858000" y="3429000"/>
              <a:ext cx="114300" cy="114300"/>
            </a:xfrm>
            <a:prstGeom prst="ellipse">
              <a:avLst/>
            </a:prstGeom>
            <a:grpFill/>
            <a:ln w="254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7620000" y="3429000"/>
              <a:ext cx="114300" cy="114300"/>
            </a:xfrm>
            <a:prstGeom prst="ellipse">
              <a:avLst/>
            </a:prstGeom>
            <a:grpFill/>
            <a:ln w="254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>
              <a:spLocks noChangeAspect="1"/>
            </p:cNvSpPr>
            <p:nvPr/>
          </p:nvSpPr>
          <p:spPr>
            <a:xfrm>
              <a:off x="6858000" y="4114800"/>
              <a:ext cx="114300" cy="114300"/>
            </a:xfrm>
            <a:prstGeom prst="ellipse">
              <a:avLst/>
            </a:prstGeom>
            <a:grpFill/>
            <a:ln w="254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>
              <a:spLocks noChangeAspect="1"/>
            </p:cNvSpPr>
            <p:nvPr/>
          </p:nvSpPr>
          <p:spPr>
            <a:xfrm>
              <a:off x="7620000" y="4114800"/>
              <a:ext cx="114300" cy="114300"/>
            </a:xfrm>
            <a:prstGeom prst="ellipse">
              <a:avLst/>
            </a:prstGeom>
            <a:grpFill/>
            <a:ln w="254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2" name="Straight Connector 41"/>
          <p:cNvCxnSpPr>
            <a:stCxn id="40" idx="7"/>
            <a:endCxn id="39" idx="3"/>
          </p:cNvCxnSpPr>
          <p:nvPr/>
        </p:nvCxnSpPr>
        <p:spPr>
          <a:xfrm flipV="1">
            <a:off x="9183165" y="3195114"/>
            <a:ext cx="1162544" cy="103249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41" idx="1"/>
            <a:endCxn id="38" idx="5"/>
          </p:cNvCxnSpPr>
          <p:nvPr/>
        </p:nvCxnSpPr>
        <p:spPr>
          <a:xfrm flipH="1" flipV="1">
            <a:off x="9183165" y="3195114"/>
            <a:ext cx="1162544" cy="1032496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38" idx="6"/>
            <a:endCxn id="39" idx="2"/>
          </p:cNvCxnSpPr>
          <p:nvPr/>
        </p:nvCxnSpPr>
        <p:spPr>
          <a:xfrm>
            <a:off x="9211733" y="3126146"/>
            <a:ext cx="1105408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40" idx="0"/>
            <a:endCxn id="38" idx="4"/>
          </p:cNvCxnSpPr>
          <p:nvPr/>
        </p:nvCxnSpPr>
        <p:spPr>
          <a:xfrm flipV="1">
            <a:off x="9114197" y="3223682"/>
            <a:ext cx="0" cy="97536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40" idx="6"/>
            <a:endCxn id="41" idx="2"/>
          </p:cNvCxnSpPr>
          <p:nvPr/>
        </p:nvCxnSpPr>
        <p:spPr>
          <a:xfrm>
            <a:off x="9211733" y="4296578"/>
            <a:ext cx="1105408" cy="0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7152640" y="4300736"/>
            <a:ext cx="5212361" cy="3672408"/>
            <a:chOff x="7152640" y="4300736"/>
            <a:chExt cx="5212361" cy="3672408"/>
          </a:xfrm>
        </p:grpSpPr>
        <p:pic>
          <p:nvPicPr>
            <p:cNvPr id="47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152640" y="5954691"/>
              <a:ext cx="5212361" cy="2018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0" name="Straight Arrow Connector 49"/>
            <p:cNvCxnSpPr/>
            <p:nvPr/>
          </p:nvCxnSpPr>
          <p:spPr bwMode="auto">
            <a:xfrm flipH="1">
              <a:off x="9670752" y="4300736"/>
              <a:ext cx="144016" cy="180020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52" name="Content Placeholder 2"/>
          <p:cNvSpPr txBox="1">
            <a:spLocks/>
          </p:cNvSpPr>
          <p:nvPr/>
        </p:nvSpPr>
        <p:spPr bwMode="auto">
          <a:xfrm>
            <a:off x="503333" y="1348408"/>
            <a:ext cx="6719147" cy="682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  <a:normAutofit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00" b="1" i="0" u="none" strike="noStrike" kern="0" cap="none" spc="0" normalizeH="0" baseline="0" noProof="0" dirty="0" smtClean="0">
                <a:ln>
                  <a:noFill/>
                </a:ln>
                <a:solidFill>
                  <a:srgbClr val="298DC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Input:</a:t>
            </a:r>
          </a:p>
          <a:p>
            <a:pPr marL="609600" marR="0" lvl="1" indent="-1524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A set of shapes</a:t>
            </a:r>
          </a:p>
          <a:p>
            <a:pPr marL="609600" marR="0" lvl="1" indent="-1524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A few initial maps computed in isolation along a shape graph </a:t>
            </a:r>
            <a:r>
              <a:rPr kumimoji="0" lang="en-US" sz="31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G </a:t>
            </a: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using an existing method</a:t>
            </a:r>
          </a:p>
          <a:p>
            <a:pPr marL="650230" marR="0" lvl="1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 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174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4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175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175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175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Popular formulation</a:t>
            </a:r>
          </a:p>
        </p:txBody>
      </p:sp>
      <p:sp>
        <p:nvSpPr>
          <p:cNvPr id="31753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86133" y="4437464"/>
            <a:ext cx="1547853" cy="112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86134" y="1505462"/>
            <a:ext cx="1514350" cy="1431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512214" y="4370146"/>
            <a:ext cx="1636527" cy="115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295467" y="1511383"/>
            <a:ext cx="1677336" cy="151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5"/>
          <p:cNvGrpSpPr>
            <a:grpSpLocks noChangeAspect="1"/>
          </p:cNvGrpSpPr>
          <p:nvPr/>
        </p:nvGrpSpPr>
        <p:grpSpPr>
          <a:xfrm>
            <a:off x="9016661" y="3028610"/>
            <a:ext cx="1495552" cy="1365504"/>
            <a:chOff x="6858000" y="3429000"/>
            <a:chExt cx="876300" cy="800100"/>
          </a:xfrm>
          <a:noFill/>
        </p:grpSpPr>
        <p:sp>
          <p:nvSpPr>
            <p:cNvPr id="38" name="Oval 37"/>
            <p:cNvSpPr>
              <a:spLocks noChangeAspect="1"/>
            </p:cNvSpPr>
            <p:nvPr/>
          </p:nvSpPr>
          <p:spPr>
            <a:xfrm>
              <a:off x="6858000" y="3429000"/>
              <a:ext cx="114300" cy="114300"/>
            </a:xfrm>
            <a:prstGeom prst="ellipse">
              <a:avLst/>
            </a:prstGeom>
            <a:grpFill/>
            <a:ln w="254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>
              <a:spLocks noChangeAspect="1"/>
            </p:cNvSpPr>
            <p:nvPr/>
          </p:nvSpPr>
          <p:spPr>
            <a:xfrm>
              <a:off x="7620000" y="3429000"/>
              <a:ext cx="114300" cy="114300"/>
            </a:xfrm>
            <a:prstGeom prst="ellipse">
              <a:avLst/>
            </a:prstGeom>
            <a:grpFill/>
            <a:ln w="254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/>
            <p:cNvSpPr>
              <a:spLocks noChangeAspect="1"/>
            </p:cNvSpPr>
            <p:nvPr/>
          </p:nvSpPr>
          <p:spPr>
            <a:xfrm>
              <a:off x="6858000" y="4114800"/>
              <a:ext cx="114300" cy="114300"/>
            </a:xfrm>
            <a:prstGeom prst="ellipse">
              <a:avLst/>
            </a:prstGeom>
            <a:grpFill/>
            <a:ln w="254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>
              <a:spLocks noChangeAspect="1"/>
            </p:cNvSpPr>
            <p:nvPr/>
          </p:nvSpPr>
          <p:spPr>
            <a:xfrm>
              <a:off x="7620000" y="4114800"/>
              <a:ext cx="114300" cy="114300"/>
            </a:xfrm>
            <a:prstGeom prst="ellipse">
              <a:avLst/>
            </a:prstGeom>
            <a:grpFill/>
            <a:ln w="25400" cmpd="sng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2" name="Straight Connector 41"/>
          <p:cNvCxnSpPr>
            <a:stCxn id="40" idx="7"/>
            <a:endCxn id="39" idx="3"/>
          </p:cNvCxnSpPr>
          <p:nvPr/>
        </p:nvCxnSpPr>
        <p:spPr>
          <a:xfrm flipV="1">
            <a:off x="9183165" y="3195114"/>
            <a:ext cx="1162544" cy="1032496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stCxn id="41" idx="1"/>
            <a:endCxn id="38" idx="5"/>
          </p:cNvCxnSpPr>
          <p:nvPr/>
        </p:nvCxnSpPr>
        <p:spPr>
          <a:xfrm flipH="1" flipV="1">
            <a:off x="9183165" y="3195114"/>
            <a:ext cx="1162544" cy="1032496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>
            <a:stCxn id="38" idx="6"/>
            <a:endCxn id="39" idx="2"/>
          </p:cNvCxnSpPr>
          <p:nvPr/>
        </p:nvCxnSpPr>
        <p:spPr>
          <a:xfrm>
            <a:off x="9211733" y="3126146"/>
            <a:ext cx="1105408" cy="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40" idx="0"/>
            <a:endCxn id="38" idx="4"/>
          </p:cNvCxnSpPr>
          <p:nvPr/>
        </p:nvCxnSpPr>
        <p:spPr>
          <a:xfrm flipV="1">
            <a:off x="9114197" y="3223682"/>
            <a:ext cx="0" cy="97536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>
            <a:stCxn id="40" idx="6"/>
            <a:endCxn id="41" idx="2"/>
          </p:cNvCxnSpPr>
          <p:nvPr/>
        </p:nvCxnSpPr>
        <p:spPr>
          <a:xfrm>
            <a:off x="9211733" y="4296578"/>
            <a:ext cx="1105408" cy="0"/>
          </a:xfrm>
          <a:prstGeom prst="line">
            <a:avLst/>
          </a:prstGeom>
          <a:ln w="508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"/>
          <p:cNvSpPr txBox="1">
            <a:spLocks/>
          </p:cNvSpPr>
          <p:nvPr/>
        </p:nvSpPr>
        <p:spPr bwMode="auto">
          <a:xfrm>
            <a:off x="503333" y="1348408"/>
            <a:ext cx="6719147" cy="682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298DC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Input:</a:t>
            </a:r>
          </a:p>
          <a:p>
            <a:pPr marL="609600" marR="0" lvl="1" indent="-1524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A set of shapes</a:t>
            </a:r>
          </a:p>
          <a:p>
            <a:pPr marL="609600" marR="0" lvl="1" indent="-1524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A few initial maps computed in isolation along a shape graph </a:t>
            </a:r>
            <a:r>
              <a:rPr kumimoji="0" lang="en-US" sz="3400" b="0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G </a:t>
            </a:r>
            <a:r>
              <a:rPr kumimoji="0" lang="en-US" sz="3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using an existing method</a:t>
            </a:r>
          </a:p>
          <a:p>
            <a:pPr marL="650230" marR="0" lvl="1" indent="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298DC2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Output: </a:t>
            </a:r>
          </a:p>
          <a:p>
            <a:pPr marL="609600" marR="0" lvl="1" indent="-1524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Maps between all pairs of objects</a:t>
            </a:r>
          </a:p>
          <a:p>
            <a:pPr marL="1257300" marR="0" lvl="2" indent="-3429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Cycle-consistent</a:t>
            </a:r>
          </a:p>
          <a:p>
            <a:pPr marL="1257300" marR="0" lvl="2" indent="-3429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Close to the input maps</a:t>
            </a:r>
          </a:p>
          <a:p>
            <a:pPr marL="1257300" marR="0" lvl="2" indent="-342900" algn="l" defTabSz="914400" rtl="0" eaLnBrk="0" fontAlgn="base" latinLnBrk="0" hangingPunct="0">
              <a:lnSpc>
                <a:spcPct val="100000"/>
              </a:lnSpc>
              <a:spcBef>
                <a:spcPts val="7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1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100" b="0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  <a:sym typeface="Arial" pitchFamily="34" charset="0"/>
              </a:rPr>
              <a:t>NP-hard [Huber 02]</a:t>
            </a:r>
          </a:p>
        </p:txBody>
      </p:sp>
      <p:cxnSp>
        <p:nvCxnSpPr>
          <p:cNvPr id="28" name="Straight Connector 27"/>
          <p:cNvCxnSpPr>
            <a:stCxn id="41" idx="0"/>
            <a:endCxn id="39" idx="4"/>
          </p:cNvCxnSpPr>
          <p:nvPr/>
        </p:nvCxnSpPr>
        <p:spPr>
          <a:xfrm flipV="1">
            <a:off x="10414677" y="3223682"/>
            <a:ext cx="0" cy="975360"/>
          </a:xfrm>
          <a:prstGeom prst="line">
            <a:avLst/>
          </a:prstGeom>
          <a:ln w="12700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7197102" y="4300736"/>
            <a:ext cx="5203546" cy="3708392"/>
            <a:chOff x="7197102" y="4300736"/>
            <a:chExt cx="5203546" cy="3708392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197102" y="5952744"/>
              <a:ext cx="5203546" cy="2056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7" name="Straight Arrow Connector 36"/>
            <p:cNvCxnSpPr/>
            <p:nvPr/>
          </p:nvCxnSpPr>
          <p:spPr bwMode="auto">
            <a:xfrm flipH="1">
              <a:off x="9670752" y="4300736"/>
              <a:ext cx="144016" cy="180020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30" name="Rectangle 29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3795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3796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379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379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3799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380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Different optimization strategies</a:t>
            </a:r>
          </a:p>
        </p:txBody>
      </p:sp>
      <p:grpSp>
        <p:nvGrpSpPr>
          <p:cNvPr id="33801" name="Group 31"/>
          <p:cNvGrpSpPr>
            <a:grpSpLocks/>
          </p:cNvGrpSpPr>
          <p:nvPr/>
        </p:nvGrpSpPr>
        <p:grpSpPr bwMode="auto">
          <a:xfrm>
            <a:off x="6916738" y="1563688"/>
            <a:ext cx="3617912" cy="2817812"/>
            <a:chOff x="304800" y="4494024"/>
            <a:chExt cx="2817829" cy="2049380"/>
          </a:xfrm>
        </p:grpSpPr>
        <p:pic>
          <p:nvPicPr>
            <p:cNvPr id="33808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09600" y="4494024"/>
              <a:ext cx="2182307" cy="1557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09" name="Rectangle 41"/>
            <p:cNvSpPr>
              <a:spLocks noChangeArrowheads="1"/>
            </p:cNvSpPr>
            <p:nvPr/>
          </p:nvSpPr>
          <p:spPr bwMode="auto">
            <a:xfrm>
              <a:off x="304800" y="6117981"/>
              <a:ext cx="2817829" cy="425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/>
                <a:t>Detecting Inconsistent Cycles </a:t>
              </a:r>
            </a:p>
            <a:p>
              <a:r>
                <a:rPr lang="en-US" sz="1200"/>
                <a:t>[Zach et al. 2010,</a:t>
              </a:r>
              <a:r>
                <a:rPr lang="da-DK" sz="1200"/>
                <a:t> Nguyen et al. 2011</a:t>
              </a:r>
              <a:r>
                <a:rPr lang="en-US" sz="1200"/>
                <a:t>]</a:t>
              </a: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765550" y="5164138"/>
            <a:ext cx="6117579" cy="2849622"/>
            <a:chOff x="3765550" y="5164138"/>
            <a:chExt cx="6117579" cy="2849622"/>
          </a:xfrm>
        </p:grpSpPr>
        <p:pic>
          <p:nvPicPr>
            <p:cNvPr id="33802" name="Picture 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765550" y="5164138"/>
              <a:ext cx="3097213" cy="2105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803" name="Rectangle 54"/>
            <p:cNvSpPr>
              <a:spLocks noChangeArrowheads="1"/>
            </p:cNvSpPr>
            <p:nvPr/>
          </p:nvSpPr>
          <p:spPr bwMode="auto">
            <a:xfrm>
              <a:off x="4073525" y="7613650"/>
              <a:ext cx="5809604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 dirty="0"/>
                <a:t>Spectral techniques [Kim et </a:t>
              </a:r>
              <a:r>
                <a:rPr lang="en-US" sz="2000" dirty="0" smtClean="0"/>
                <a:t>al 12, </a:t>
              </a:r>
              <a:r>
                <a:rPr lang="en-US" sz="2000" dirty="0"/>
                <a:t>Huang et al 12]</a:t>
              </a:r>
            </a:p>
          </p:txBody>
        </p:sp>
        <p:pic>
          <p:nvPicPr>
            <p:cNvPr id="33804" name="Picture 2" descr="C:\Users\PeterHuang\Documents\siga12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007225" y="5164138"/>
              <a:ext cx="2449513" cy="2160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3805" name="Group 56"/>
          <p:cNvGrpSpPr>
            <a:grpSpLocks/>
          </p:cNvGrpSpPr>
          <p:nvPr/>
        </p:nvGrpSpPr>
        <p:grpSpPr bwMode="auto">
          <a:xfrm>
            <a:off x="1749425" y="1492250"/>
            <a:ext cx="3348038" cy="3022600"/>
            <a:chOff x="457200" y="2057400"/>
            <a:chExt cx="2431671" cy="2095987"/>
          </a:xfrm>
        </p:grpSpPr>
        <p:sp>
          <p:nvSpPr>
            <p:cNvPr id="33806" name="Rectangle 57"/>
            <p:cNvSpPr>
              <a:spLocks noChangeArrowheads="1"/>
            </p:cNvSpPr>
            <p:nvPr/>
          </p:nvSpPr>
          <p:spPr bwMode="auto">
            <a:xfrm>
              <a:off x="770977" y="3705196"/>
              <a:ext cx="2117894" cy="4481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800"/>
                <a:t>Spanning tree optimization</a:t>
              </a:r>
            </a:p>
            <a:p>
              <a:r>
                <a:rPr lang="en-US" sz="1800"/>
                <a:t>[Huber 02, Huang et al 06]</a:t>
              </a:r>
            </a:p>
          </p:txBody>
        </p:sp>
        <p:pic>
          <p:nvPicPr>
            <p:cNvPr id="33807" name="Picture 2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57200" y="2057400"/>
              <a:ext cx="2413804" cy="1571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Rectangle 18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4819" name="Picture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4820" name="Pictur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482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4822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482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482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Convex optimization</a:t>
            </a:r>
          </a:p>
        </p:txBody>
      </p:sp>
      <p:pic>
        <p:nvPicPr>
          <p:cNvPr id="3482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11438" y="5164138"/>
            <a:ext cx="7419975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4826" name="Group 17"/>
          <p:cNvGrpSpPr>
            <a:grpSpLocks noChangeAspect="1"/>
          </p:cNvGrpSpPr>
          <p:nvPr/>
        </p:nvGrpSpPr>
        <p:grpSpPr bwMode="auto">
          <a:xfrm>
            <a:off x="1195388" y="2046288"/>
            <a:ext cx="2066925" cy="2614612"/>
            <a:chOff x="276224" y="2438400"/>
            <a:chExt cx="2488175" cy="3148734"/>
          </a:xfrm>
        </p:grpSpPr>
        <p:grpSp>
          <p:nvGrpSpPr>
            <p:cNvPr id="34843" name="Group 14"/>
            <p:cNvGrpSpPr>
              <a:grpSpLocks/>
            </p:cNvGrpSpPr>
            <p:nvPr/>
          </p:nvGrpSpPr>
          <p:grpSpPr bwMode="auto">
            <a:xfrm>
              <a:off x="728662" y="2438400"/>
              <a:ext cx="1938338" cy="2425065"/>
              <a:chOff x="685800" y="2667000"/>
              <a:chExt cx="1938338" cy="2425065"/>
            </a:xfrm>
          </p:grpSpPr>
          <p:pic>
            <p:nvPicPr>
              <p:cNvPr id="34845" name="Picture 15" descr="C:\Users\PeterHuang\Documents\Data\POVRAY\Human_New\PNG\shapes_13.png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685800" y="4114800"/>
                <a:ext cx="496253" cy="9772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846" name="Picture 16" descr="C:\Users\PeterHuang\Documents\Data\POVRAY\Human_New\PNG\shapes_14.png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1981200" y="4267200"/>
                <a:ext cx="642938" cy="8172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847" name="Picture 18" descr="C:\Users\PeterHuang\Documents\Data\POVRAY\Human_New\PNG\shapes_16.png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1295400" y="2667000"/>
                <a:ext cx="472440" cy="9220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7" name="Straight Arrow Connector 26"/>
              <p:cNvCxnSpPr/>
              <p:nvPr/>
            </p:nvCxnSpPr>
            <p:spPr>
              <a:xfrm rot="900000">
                <a:off x="1943743" y="3619077"/>
                <a:ext cx="343987" cy="349859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Arrow Connector 27"/>
              <p:cNvCxnSpPr/>
              <p:nvPr/>
            </p:nvCxnSpPr>
            <p:spPr>
              <a:xfrm rot="20940000" flipH="1">
                <a:off x="1022621" y="3525398"/>
                <a:ext cx="256079" cy="34986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/>
              <p:cNvCxnSpPr/>
              <p:nvPr/>
            </p:nvCxnSpPr>
            <p:spPr>
              <a:xfrm rot="18900000">
                <a:off x="1368520" y="4565417"/>
                <a:ext cx="342076" cy="34986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Freeform 29"/>
              <p:cNvSpPr>
                <a:spLocks noChangeAspect="1"/>
              </p:cNvSpPr>
              <p:nvPr/>
            </p:nvSpPr>
            <p:spPr>
              <a:xfrm>
                <a:off x="1295900" y="3884816"/>
                <a:ext cx="462472" cy="474127"/>
              </a:xfrm>
              <a:custGeom>
                <a:avLst/>
                <a:gdLst>
                  <a:gd name="connsiteX0" fmla="*/ 554516 w 741803"/>
                  <a:gd name="connsiteY0" fmla="*/ 77118 h 664684"/>
                  <a:gd name="connsiteX1" fmla="*/ 190959 w 741803"/>
                  <a:gd name="connsiteY1" fmla="*/ 66101 h 664684"/>
                  <a:gd name="connsiteX2" fmla="*/ 47740 w 741803"/>
                  <a:gd name="connsiteY2" fmla="*/ 473725 h 664684"/>
                  <a:gd name="connsiteX3" fmla="*/ 477398 w 741803"/>
                  <a:gd name="connsiteY3" fmla="*/ 638978 h 664684"/>
                  <a:gd name="connsiteX4" fmla="*/ 741803 w 741803"/>
                  <a:gd name="connsiteY4" fmla="*/ 319489 h 664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41803" h="664684">
                    <a:moveTo>
                      <a:pt x="554516" y="77118"/>
                    </a:moveTo>
                    <a:cubicBezTo>
                      <a:pt x="414969" y="38559"/>
                      <a:pt x="275422" y="0"/>
                      <a:pt x="190959" y="66101"/>
                    </a:cubicBezTo>
                    <a:cubicBezTo>
                      <a:pt x="106496" y="132202"/>
                      <a:pt x="0" y="378246"/>
                      <a:pt x="47740" y="473725"/>
                    </a:cubicBezTo>
                    <a:cubicBezTo>
                      <a:pt x="95480" y="569205"/>
                      <a:pt x="361721" y="664684"/>
                      <a:pt x="477398" y="638978"/>
                    </a:cubicBezTo>
                    <a:cubicBezTo>
                      <a:pt x="593075" y="613272"/>
                      <a:pt x="667439" y="466380"/>
                      <a:pt x="741803" y="319489"/>
                    </a:cubicBezTo>
                  </a:path>
                </a:pathLst>
              </a:custGeom>
              <a:ln w="25400">
                <a:solidFill>
                  <a:schemeClr val="tx1"/>
                </a:solidFill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</p:grpSp>
        <p:sp>
          <p:nvSpPr>
            <p:cNvPr id="34844" name="Rectangle 22"/>
            <p:cNvSpPr>
              <a:spLocks noChangeArrowheads="1"/>
            </p:cNvSpPr>
            <p:nvPr/>
          </p:nvSpPr>
          <p:spPr bwMode="auto">
            <a:xfrm>
              <a:off x="276224" y="5105401"/>
              <a:ext cx="2488175" cy="481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/>
                <a:t>Cycle-consistent</a:t>
              </a:r>
            </a:p>
          </p:txBody>
        </p:sp>
      </p:grpSp>
      <p:grpSp>
        <p:nvGrpSpPr>
          <p:cNvPr id="4" name="Group 30"/>
          <p:cNvGrpSpPr>
            <a:grpSpLocks/>
          </p:cNvGrpSpPr>
          <p:nvPr/>
        </p:nvGrpSpPr>
        <p:grpSpPr bwMode="auto">
          <a:xfrm>
            <a:off x="7909296" y="2317750"/>
            <a:ext cx="3849688" cy="2157413"/>
            <a:chOff x="5246483" y="1981200"/>
            <a:chExt cx="3849131" cy="2156067"/>
          </a:xfrm>
        </p:grpSpPr>
        <p:grpSp>
          <p:nvGrpSpPr>
            <p:cNvPr id="34837" name="Group 33"/>
            <p:cNvGrpSpPr>
              <a:grpSpLocks/>
            </p:cNvGrpSpPr>
            <p:nvPr/>
          </p:nvGrpSpPr>
          <p:grpSpPr bwMode="auto">
            <a:xfrm>
              <a:off x="5246483" y="1981200"/>
              <a:ext cx="3849131" cy="2156067"/>
              <a:chOff x="3320310" y="4495800"/>
              <a:chExt cx="3849131" cy="2156067"/>
            </a:xfrm>
          </p:grpSpPr>
          <p:grpSp>
            <p:nvGrpSpPr>
              <p:cNvPr id="34839" name="Group 30"/>
              <p:cNvGrpSpPr>
                <a:grpSpLocks/>
              </p:cNvGrpSpPr>
              <p:nvPr/>
            </p:nvGrpSpPr>
            <p:grpSpPr bwMode="auto">
              <a:xfrm>
                <a:off x="4191000" y="4495800"/>
                <a:ext cx="2337471" cy="1447800"/>
                <a:chOff x="4191000" y="4495800"/>
                <a:chExt cx="2337471" cy="1447800"/>
              </a:xfrm>
            </p:grpSpPr>
            <p:sp>
              <p:nvSpPr>
                <p:cNvPr id="36" name="Rectangle 35"/>
                <p:cNvSpPr/>
                <p:nvPr/>
              </p:nvSpPr>
              <p:spPr>
                <a:xfrm>
                  <a:off x="4191722" y="4495800"/>
                  <a:ext cx="1447591" cy="144848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sz="3200" dirty="0">
                      <a:solidFill>
                        <a:schemeClr val="tx1"/>
                      </a:solidFill>
                    </a:rPr>
                    <a:t>X</a:t>
                  </a:r>
                </a:p>
              </p:txBody>
            </p:sp>
            <p:pic>
              <p:nvPicPr>
                <p:cNvPr id="34842" name="Picture 37" descr="TP_tmp.emf"/>
                <p:cNvPicPr>
                  <a:picLocks noChangeAspect="1"/>
                </p:cNvPicPr>
                <p:nvPr>
                  <p:custDataLst>
                    <p:tags r:id="rId1"/>
                  </p:custDataLst>
                </p:nvPr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5846227" y="5029200"/>
                  <a:ext cx="682244" cy="381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34840" name="Rectangle 34"/>
              <p:cNvSpPr>
                <a:spLocks noChangeArrowheads="1"/>
              </p:cNvSpPr>
              <p:nvPr/>
            </p:nvSpPr>
            <p:spPr bwMode="auto">
              <a:xfrm>
                <a:off x="3320310" y="6190202"/>
                <a:ext cx="3849131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2400"/>
                  <a:t>(Positive) semidefiniteness</a:t>
                </a:r>
              </a:p>
            </p:txBody>
          </p:sp>
        </p:grpSp>
        <p:sp>
          <p:nvSpPr>
            <p:cNvPr id="33" name="Right Arrow 32"/>
            <p:cNvSpPr/>
            <p:nvPr/>
          </p:nvSpPr>
          <p:spPr>
            <a:xfrm>
              <a:off x="5486161" y="2666572"/>
              <a:ext cx="380945" cy="152305"/>
            </a:xfrm>
            <a:prstGeom prst="rightArrow">
              <a:avLst/>
            </a:prstGeom>
            <a:noFill/>
            <a:ln w="25400" cmpd="sng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34828" name="Group 36"/>
          <p:cNvGrpSpPr>
            <a:grpSpLocks/>
          </p:cNvGrpSpPr>
          <p:nvPr/>
        </p:nvGrpSpPr>
        <p:grpSpPr bwMode="auto">
          <a:xfrm>
            <a:off x="3542253" y="2212975"/>
            <a:ext cx="4544323" cy="1676400"/>
            <a:chOff x="1877380" y="1875402"/>
            <a:chExt cx="4543939" cy="1676400"/>
          </a:xfrm>
        </p:grpSpPr>
        <p:sp>
          <p:nvSpPr>
            <p:cNvPr id="43" name="Rectangle 42"/>
            <p:cNvSpPr/>
            <p:nvPr/>
          </p:nvSpPr>
          <p:spPr>
            <a:xfrm>
              <a:off x="3561576" y="1986527"/>
              <a:ext cx="1447678" cy="144780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3200" dirty="0">
                  <a:solidFill>
                    <a:schemeClr val="tx1"/>
                  </a:solidFill>
                </a:rPr>
                <a:t>X</a:t>
              </a:r>
            </a:p>
          </p:txBody>
        </p:sp>
        <p:sp>
          <p:nvSpPr>
            <p:cNvPr id="34833" name="Rectangle 43"/>
            <p:cNvSpPr>
              <a:spLocks noChangeArrowheads="1"/>
            </p:cNvSpPr>
            <p:nvPr/>
          </p:nvSpPr>
          <p:spPr bwMode="auto">
            <a:xfrm>
              <a:off x="2597460" y="2566894"/>
              <a:ext cx="784189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/>
                <a:t>rank</a:t>
              </a:r>
            </a:p>
          </p:txBody>
        </p:sp>
        <p:sp>
          <p:nvSpPr>
            <p:cNvPr id="34834" name="Rectangle 44"/>
            <p:cNvSpPr>
              <a:spLocks noChangeArrowheads="1"/>
            </p:cNvSpPr>
            <p:nvPr/>
          </p:nvSpPr>
          <p:spPr bwMode="auto">
            <a:xfrm>
              <a:off x="5124279" y="2522013"/>
              <a:ext cx="129704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 is small</a:t>
              </a:r>
              <a:endParaRPr lang="en-US" sz="2400" dirty="0"/>
            </a:p>
          </p:txBody>
        </p:sp>
        <p:sp>
          <p:nvSpPr>
            <p:cNvPr id="46" name="Double Bracket 45"/>
            <p:cNvSpPr/>
            <p:nvPr/>
          </p:nvSpPr>
          <p:spPr>
            <a:xfrm>
              <a:off x="3409189" y="1875402"/>
              <a:ext cx="1752452" cy="1676400"/>
            </a:xfrm>
            <a:prstGeom prst="bracketPair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Right Arrow 46"/>
            <p:cNvSpPr/>
            <p:nvPr/>
          </p:nvSpPr>
          <p:spPr>
            <a:xfrm>
              <a:off x="1877380" y="2667565"/>
              <a:ext cx="380968" cy="152400"/>
            </a:xfrm>
            <a:prstGeom prst="rightArrow">
              <a:avLst/>
            </a:prstGeom>
            <a:noFill/>
            <a:ln w="25400" cmpd="sng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62" name="Right Arrow 61"/>
          <p:cNvSpPr/>
          <p:nvPr/>
        </p:nvSpPr>
        <p:spPr>
          <a:xfrm rot="10800000">
            <a:off x="8144246" y="3232150"/>
            <a:ext cx="381000" cy="152400"/>
          </a:xfrm>
          <a:prstGeom prst="rightArrow">
            <a:avLst/>
          </a:prstGeom>
          <a:noFill/>
          <a:ln w="25400" cmpd="sng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3" name="Right Arrow 62"/>
          <p:cNvSpPr/>
          <p:nvPr/>
        </p:nvSpPr>
        <p:spPr>
          <a:xfrm rot="10800000">
            <a:off x="3529013" y="3232150"/>
            <a:ext cx="381000" cy="152400"/>
          </a:xfrm>
          <a:prstGeom prst="rightArrow">
            <a:avLst/>
          </a:prstGeom>
          <a:noFill/>
          <a:ln w="25400" cmpd="sng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7" name="TextBox 66"/>
          <p:cNvSpPr txBox="1"/>
          <p:nvPr/>
        </p:nvSpPr>
        <p:spPr>
          <a:xfrm>
            <a:off x="9886950" y="1204913"/>
            <a:ext cx="2339975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13]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5843" name="Picture 2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5844" name="Picture 3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5845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5846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584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584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Semidefinite programming</a:t>
            </a:r>
          </a:p>
        </p:txBody>
      </p:sp>
      <p:sp>
        <p:nvSpPr>
          <p:cNvPr id="35849" name="Rectangle 36"/>
          <p:cNvSpPr>
            <a:spLocks noChangeArrowheads="1"/>
          </p:cNvSpPr>
          <p:nvPr/>
        </p:nvSpPr>
        <p:spPr bwMode="auto">
          <a:xfrm>
            <a:off x="1601788" y="1708150"/>
            <a:ext cx="22082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i="1"/>
              <a:t>minimize</a:t>
            </a:r>
          </a:p>
        </p:txBody>
      </p:sp>
      <p:sp>
        <p:nvSpPr>
          <p:cNvPr id="35850" name="Rectangle 39"/>
          <p:cNvSpPr>
            <a:spLocks noChangeArrowheads="1"/>
          </p:cNvSpPr>
          <p:nvPr/>
        </p:nvSpPr>
        <p:spPr bwMode="auto">
          <a:xfrm>
            <a:off x="1528763" y="2789238"/>
            <a:ext cx="238125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i="1"/>
              <a:t>subject to</a:t>
            </a:r>
          </a:p>
        </p:txBody>
      </p:sp>
      <p:pic>
        <p:nvPicPr>
          <p:cNvPr id="35851" name="Picture 5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4486275" y="1708150"/>
            <a:ext cx="3276600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2" name="Picture 52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5349875" y="2981325"/>
            <a:ext cx="15494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3" name="Picture 56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5062538" y="3917950"/>
            <a:ext cx="2413000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4" name="Picture 3" descr="C:\Users\PeterHuang\Documents\9781601984609_p0_v2_s260x420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589963" y="1852613"/>
            <a:ext cx="20764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50"/>
          <p:cNvGrpSpPr>
            <a:grpSpLocks/>
          </p:cNvGrpSpPr>
          <p:nvPr/>
        </p:nvGrpSpPr>
        <p:grpSpPr bwMode="auto">
          <a:xfrm>
            <a:off x="8286750" y="5461000"/>
            <a:ext cx="3832225" cy="2152650"/>
            <a:chOff x="5105401" y="4373880"/>
            <a:chExt cx="3831670" cy="2152114"/>
          </a:xfrm>
        </p:grpSpPr>
        <p:grpSp>
          <p:nvGrpSpPr>
            <p:cNvPr id="35862" name="Group 19"/>
            <p:cNvGrpSpPr>
              <a:grpSpLocks noChangeAspect="1"/>
            </p:cNvGrpSpPr>
            <p:nvPr/>
          </p:nvGrpSpPr>
          <p:grpSpPr bwMode="auto">
            <a:xfrm>
              <a:off x="5105401" y="4431268"/>
              <a:ext cx="1214090" cy="2094726"/>
              <a:chOff x="5105398" y="2605385"/>
              <a:chExt cx="1517612" cy="2618408"/>
            </a:xfrm>
          </p:grpSpPr>
          <p:pic>
            <p:nvPicPr>
              <p:cNvPr id="35877" name="Picture 9" descr="G:\MixMatch\Data\SGP13\POVRAY\BMP\2.png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5410200" y="2819400"/>
                <a:ext cx="899502" cy="21336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5878" name="Rectangle 103"/>
              <p:cNvSpPr>
                <a:spLocks noChangeArrowheads="1"/>
              </p:cNvSpPr>
              <p:nvPr/>
            </p:nvSpPr>
            <p:spPr bwMode="auto">
              <a:xfrm>
                <a:off x="5105398" y="3657600"/>
                <a:ext cx="373100" cy="423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5</a:t>
                </a:r>
              </a:p>
            </p:txBody>
          </p:sp>
          <p:sp>
            <p:nvSpPr>
              <p:cNvPr id="35879" name="Rectangle 104"/>
              <p:cNvSpPr>
                <a:spLocks noChangeArrowheads="1"/>
              </p:cNvSpPr>
              <p:nvPr/>
            </p:nvSpPr>
            <p:spPr bwMode="auto">
              <a:xfrm>
                <a:off x="5486397" y="2605385"/>
                <a:ext cx="373100" cy="423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35880" name="Rectangle 105"/>
              <p:cNvSpPr>
                <a:spLocks noChangeArrowheads="1"/>
              </p:cNvSpPr>
              <p:nvPr/>
            </p:nvSpPr>
            <p:spPr bwMode="auto">
              <a:xfrm>
                <a:off x="6249910" y="3657600"/>
                <a:ext cx="373100" cy="423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35881" name="Rectangle 106"/>
              <p:cNvSpPr>
                <a:spLocks noChangeArrowheads="1"/>
              </p:cNvSpPr>
              <p:nvPr/>
            </p:nvSpPr>
            <p:spPr bwMode="auto">
              <a:xfrm>
                <a:off x="5943599" y="4800600"/>
                <a:ext cx="373100" cy="423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3</a:t>
                </a:r>
              </a:p>
            </p:txBody>
          </p:sp>
          <p:sp>
            <p:nvSpPr>
              <p:cNvPr id="35882" name="Rectangle 107"/>
              <p:cNvSpPr>
                <a:spLocks noChangeArrowheads="1"/>
              </p:cNvSpPr>
              <p:nvPr/>
            </p:nvSpPr>
            <p:spPr bwMode="auto">
              <a:xfrm>
                <a:off x="5257799" y="4724400"/>
                <a:ext cx="373100" cy="4231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</p:grpSp>
        <p:grpSp>
          <p:nvGrpSpPr>
            <p:cNvPr id="35863" name="Group 36"/>
            <p:cNvGrpSpPr>
              <a:grpSpLocks/>
            </p:cNvGrpSpPr>
            <p:nvPr/>
          </p:nvGrpSpPr>
          <p:grpSpPr bwMode="auto">
            <a:xfrm>
              <a:off x="7467600" y="4373880"/>
              <a:ext cx="1469471" cy="1993808"/>
              <a:chOff x="7162801" y="1752600"/>
              <a:chExt cx="1469471" cy="1993808"/>
            </a:xfrm>
          </p:grpSpPr>
          <p:pic>
            <p:nvPicPr>
              <p:cNvPr id="35871" name="Picture 10" descr="G:\MixMatch\Data\SGP13\POVRAY\BMP\5.png"/>
              <p:cNvPicPr>
                <a:picLocks noChangeAspect="1" noChangeArrowheads="1"/>
              </p:cNvPicPr>
              <p:nvPr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7406641" y="1935480"/>
                <a:ext cx="970788" cy="16596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5872" name="Rectangle 97"/>
              <p:cNvSpPr>
                <a:spLocks noChangeArrowheads="1"/>
              </p:cNvSpPr>
              <p:nvPr/>
            </p:nvSpPr>
            <p:spPr bwMode="auto">
              <a:xfrm>
                <a:off x="7846111" y="1752600"/>
                <a:ext cx="29848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35873" name="Rectangle 98"/>
              <p:cNvSpPr>
                <a:spLocks noChangeArrowheads="1"/>
              </p:cNvSpPr>
              <p:nvPr/>
            </p:nvSpPr>
            <p:spPr bwMode="auto">
              <a:xfrm>
                <a:off x="8333792" y="2798254"/>
                <a:ext cx="29848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  <p:sp>
            <p:nvSpPr>
              <p:cNvPr id="35874" name="Rectangle 99"/>
              <p:cNvSpPr>
                <a:spLocks noChangeArrowheads="1"/>
              </p:cNvSpPr>
              <p:nvPr/>
            </p:nvSpPr>
            <p:spPr bwMode="auto">
              <a:xfrm>
                <a:off x="8017451" y="3407854"/>
                <a:ext cx="29848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3</a:t>
                </a:r>
              </a:p>
            </p:txBody>
          </p:sp>
          <p:sp>
            <p:nvSpPr>
              <p:cNvPr id="35875" name="Rectangle 100"/>
              <p:cNvSpPr>
                <a:spLocks noChangeArrowheads="1"/>
              </p:cNvSpPr>
              <p:nvPr/>
            </p:nvSpPr>
            <p:spPr bwMode="auto">
              <a:xfrm>
                <a:off x="7419391" y="3337560"/>
                <a:ext cx="29848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35876" name="Rectangle 101"/>
              <p:cNvSpPr>
                <a:spLocks noChangeArrowheads="1"/>
              </p:cNvSpPr>
              <p:nvPr/>
            </p:nvSpPr>
            <p:spPr bwMode="auto">
              <a:xfrm>
                <a:off x="7162801" y="2727960"/>
                <a:ext cx="298480" cy="3385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5</a:t>
                </a:r>
              </a:p>
            </p:txBody>
          </p:sp>
        </p:grpSp>
        <p:grpSp>
          <p:nvGrpSpPr>
            <p:cNvPr id="35864" name="Group 27"/>
            <p:cNvGrpSpPr>
              <a:grpSpLocks/>
            </p:cNvGrpSpPr>
            <p:nvPr/>
          </p:nvGrpSpPr>
          <p:grpSpPr bwMode="auto">
            <a:xfrm>
              <a:off x="6248403" y="4377921"/>
              <a:ext cx="1378924" cy="2014952"/>
              <a:chOff x="7239000" y="4209221"/>
              <a:chExt cx="1149103" cy="1718287"/>
            </a:xfrm>
          </p:grpSpPr>
          <p:pic>
            <p:nvPicPr>
              <p:cNvPr id="35865" name="Picture 8" descr="G:\MixMatch\Data\SGP13\POVRAY\BMP\18.png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7467600" y="4419600"/>
                <a:ext cx="722376" cy="14249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5866" name="Rectangle 91"/>
              <p:cNvSpPr>
                <a:spLocks noChangeArrowheads="1"/>
              </p:cNvSpPr>
              <p:nvPr/>
            </p:nvSpPr>
            <p:spPr bwMode="auto">
              <a:xfrm>
                <a:off x="7772400" y="4209221"/>
                <a:ext cx="248733" cy="2887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1</a:t>
                </a:r>
              </a:p>
            </p:txBody>
          </p:sp>
          <p:sp>
            <p:nvSpPr>
              <p:cNvPr id="35867" name="Rectangle 92"/>
              <p:cNvSpPr>
                <a:spLocks noChangeArrowheads="1"/>
              </p:cNvSpPr>
              <p:nvPr/>
            </p:nvSpPr>
            <p:spPr bwMode="auto">
              <a:xfrm>
                <a:off x="7924800" y="5638800"/>
                <a:ext cx="248733" cy="2887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3</a:t>
                </a:r>
              </a:p>
            </p:txBody>
          </p:sp>
          <p:sp>
            <p:nvSpPr>
              <p:cNvPr id="35868" name="Rectangle 93"/>
              <p:cNvSpPr>
                <a:spLocks noChangeArrowheads="1"/>
              </p:cNvSpPr>
              <p:nvPr/>
            </p:nvSpPr>
            <p:spPr bwMode="auto">
              <a:xfrm>
                <a:off x="7391400" y="5562601"/>
                <a:ext cx="248733" cy="2887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4</a:t>
                </a:r>
              </a:p>
            </p:txBody>
          </p:sp>
          <p:sp>
            <p:nvSpPr>
              <p:cNvPr id="35869" name="Rectangle 94"/>
              <p:cNvSpPr>
                <a:spLocks noChangeArrowheads="1"/>
              </p:cNvSpPr>
              <p:nvPr/>
            </p:nvSpPr>
            <p:spPr bwMode="auto">
              <a:xfrm>
                <a:off x="7239000" y="4953001"/>
                <a:ext cx="248733" cy="2887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5</a:t>
                </a:r>
              </a:p>
            </p:txBody>
          </p:sp>
          <p:sp>
            <p:nvSpPr>
              <p:cNvPr id="35870" name="Rectangle 95"/>
              <p:cNvSpPr>
                <a:spLocks noChangeArrowheads="1"/>
              </p:cNvSpPr>
              <p:nvPr/>
            </p:nvSpPr>
            <p:spPr bwMode="auto">
              <a:xfrm>
                <a:off x="8139370" y="4962335"/>
                <a:ext cx="248733" cy="28870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/>
                  <a:t>2</a:t>
                </a:r>
              </a:p>
            </p:txBody>
          </p:sp>
        </p:grpSp>
      </p:grpSp>
      <p:grpSp>
        <p:nvGrpSpPr>
          <p:cNvPr id="6" name="Group 70"/>
          <p:cNvGrpSpPr>
            <a:grpSpLocks/>
          </p:cNvGrpSpPr>
          <p:nvPr/>
        </p:nvGrpSpPr>
        <p:grpSpPr bwMode="auto">
          <a:xfrm>
            <a:off x="8890000" y="5759450"/>
            <a:ext cx="2973388" cy="819150"/>
            <a:chOff x="5616541" y="4596353"/>
            <a:chExt cx="2973548" cy="818848"/>
          </a:xfrm>
        </p:grpSpPr>
        <p:cxnSp>
          <p:nvCxnSpPr>
            <p:cNvPr id="110" name="Straight Arrow Connector 109"/>
            <p:cNvCxnSpPr>
              <a:stCxn id="103" idx="0"/>
              <a:endCxn id="35869" idx="3"/>
            </p:cNvCxnSpPr>
            <p:nvPr/>
          </p:nvCxnSpPr>
          <p:spPr>
            <a:xfrm>
              <a:off x="5616541" y="4597940"/>
              <a:ext cx="838245" cy="81726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Arrow Connector 110"/>
            <p:cNvCxnSpPr>
              <a:stCxn id="35879" idx="3"/>
              <a:endCxn id="97" idx="3"/>
            </p:cNvCxnSpPr>
            <p:nvPr/>
          </p:nvCxnSpPr>
          <p:spPr>
            <a:xfrm>
              <a:off x="5616541" y="4596353"/>
              <a:ext cx="2973548" cy="78552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Rectangle 111"/>
          <p:cNvSpPr>
            <a:spLocks noChangeArrowheads="1"/>
          </p:cNvSpPr>
          <p:nvPr/>
        </p:nvSpPr>
        <p:spPr bwMode="auto">
          <a:xfrm>
            <a:off x="1101725" y="6443663"/>
            <a:ext cx="474521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92D050"/>
                </a:solidFill>
              </a:rPr>
              <a:t>incorrect correspondences%</a:t>
            </a:r>
            <a:endParaRPr lang="en-US" sz="2800" dirty="0">
              <a:solidFill>
                <a:srgbClr val="92D050"/>
              </a:solidFill>
            </a:endParaRPr>
          </a:p>
          <a:p>
            <a:r>
              <a:rPr lang="en-US" sz="2800" dirty="0">
                <a:solidFill>
                  <a:srgbClr val="92D050"/>
                </a:solidFill>
              </a:rPr>
              <a:t>               &lt; </a:t>
            </a:r>
            <a:r>
              <a:rPr lang="en-US" sz="2800" dirty="0" smtClean="0">
                <a:solidFill>
                  <a:srgbClr val="92D050"/>
                </a:solidFill>
              </a:rPr>
              <a:t>constant</a:t>
            </a:r>
            <a:endParaRPr lang="en-US" sz="2800" dirty="0">
              <a:solidFill>
                <a:srgbClr val="92D050"/>
              </a:solidFill>
            </a:endParaRPr>
          </a:p>
        </p:txBody>
      </p:sp>
      <p:sp>
        <p:nvSpPr>
          <p:cNvPr id="35858" name="Rectangle 112"/>
          <p:cNvSpPr>
            <a:spLocks noChangeArrowheads="1"/>
          </p:cNvSpPr>
          <p:nvPr/>
        </p:nvSpPr>
        <p:spPr bwMode="auto">
          <a:xfrm>
            <a:off x="525463" y="5588000"/>
            <a:ext cx="6502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FF0000"/>
                </a:solidFill>
              </a:rPr>
              <a:t>Exact recovery condition: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9886950" y="1204913"/>
            <a:ext cx="2339975" cy="484187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13]</a:t>
            </a:r>
          </a:p>
        </p:txBody>
      </p:sp>
      <p:sp>
        <p:nvSpPr>
          <p:cNvPr id="43" name="Rectangle 42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7891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7892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789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789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7895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7896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Outline</a:t>
            </a:r>
          </a:p>
        </p:txBody>
      </p:sp>
      <p:sp>
        <p:nvSpPr>
          <p:cNvPr id="37897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2" name="Picture 2" descr="C:\Users\PeterHuang\Documents\siga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15288" y="1781175"/>
            <a:ext cx="2768600" cy="2439988"/>
          </a:xfrm>
          <a:prstGeom prst="rect">
            <a:avLst/>
          </a:prstGeom>
          <a:noFill/>
          <a:effectLst>
            <a:outerShdw blurRad="292100" dist="139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18075" y="5308600"/>
            <a:ext cx="2935288" cy="2441575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  <a:effectLst>
            <a:outerShdw blurRad="292100" dist="139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7586" name="Picture 2" descr="C:\Users\PeterHuang\Pictures\sidi_siga1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65325" y="1781175"/>
            <a:ext cx="3657600" cy="2438400"/>
          </a:xfrm>
          <a:prstGeom prst="rect">
            <a:avLst/>
          </a:prstGeom>
          <a:noFill/>
          <a:effectLst>
            <a:outerShdw blurRad="292100" dist="139700" dir="27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37901" name="Rectangle 16"/>
          <p:cNvSpPr>
            <a:spLocks noChangeArrowheads="1"/>
          </p:cNvSpPr>
          <p:nvPr/>
        </p:nvSpPr>
        <p:spPr bwMode="auto">
          <a:xfrm>
            <a:off x="2781300" y="4405313"/>
            <a:ext cx="2136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Co-segmentation</a:t>
            </a:r>
          </a:p>
        </p:txBody>
      </p:sp>
      <p:sp>
        <p:nvSpPr>
          <p:cNvPr id="37902" name="Rectangle 17"/>
          <p:cNvSpPr>
            <a:spLocks noChangeArrowheads="1"/>
          </p:cNvSpPr>
          <p:nvPr/>
        </p:nvSpPr>
        <p:spPr bwMode="auto">
          <a:xfrm>
            <a:off x="8518525" y="4405313"/>
            <a:ext cx="1836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Joint matching</a:t>
            </a:r>
          </a:p>
        </p:txBody>
      </p:sp>
      <p:sp>
        <p:nvSpPr>
          <p:cNvPr id="37903" name="Rectangle 18"/>
          <p:cNvSpPr>
            <a:spLocks noChangeArrowheads="1"/>
          </p:cNvSpPr>
          <p:nvPr/>
        </p:nvSpPr>
        <p:spPr bwMode="auto">
          <a:xfrm>
            <a:off x="4846638" y="7861300"/>
            <a:ext cx="3144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Other types of co-analysis</a:t>
            </a:r>
          </a:p>
        </p:txBody>
      </p:sp>
      <p:sp>
        <p:nvSpPr>
          <p:cNvPr id="37904" name="Rectangle 15"/>
          <p:cNvSpPr>
            <a:spLocks noChangeArrowheads="1"/>
          </p:cNvSpPr>
          <p:nvPr/>
        </p:nvSpPr>
        <p:spPr bwMode="auto">
          <a:xfrm>
            <a:off x="4557713" y="5092700"/>
            <a:ext cx="3673475" cy="33845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8915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8916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891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8919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892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Style-content separation</a:t>
            </a:r>
          </a:p>
        </p:txBody>
      </p:sp>
      <p:sp>
        <p:nvSpPr>
          <p:cNvPr id="38921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8922" name="Picture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78213" y="2049463"/>
            <a:ext cx="6480175" cy="53911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38923" name="Rectangle 10"/>
          <p:cNvSpPr>
            <a:spLocks noChangeArrowheads="1"/>
          </p:cNvSpPr>
          <p:nvPr/>
        </p:nvSpPr>
        <p:spPr bwMode="auto">
          <a:xfrm>
            <a:off x="6430963" y="7900988"/>
            <a:ext cx="9826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Style</a:t>
            </a:r>
          </a:p>
        </p:txBody>
      </p:sp>
      <p:cxnSp>
        <p:nvCxnSpPr>
          <p:cNvPr id="38924" name="Straight Arrow Connector 12"/>
          <p:cNvCxnSpPr>
            <a:cxnSpLocks noChangeShapeType="1"/>
          </p:cNvCxnSpPr>
          <p:nvPr/>
        </p:nvCxnSpPr>
        <p:spPr bwMode="auto">
          <a:xfrm>
            <a:off x="4557713" y="7737475"/>
            <a:ext cx="4608512" cy="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8925" name="Straight Arrow Connector 13"/>
          <p:cNvCxnSpPr>
            <a:cxnSpLocks noChangeShapeType="1"/>
          </p:cNvCxnSpPr>
          <p:nvPr/>
        </p:nvCxnSpPr>
        <p:spPr bwMode="auto">
          <a:xfrm flipV="1">
            <a:off x="3262313" y="2986088"/>
            <a:ext cx="0" cy="3816350"/>
          </a:xfrm>
          <a:prstGeom prst="straightConnector1">
            <a:avLst/>
          </a:prstGeom>
          <a:noFill/>
          <a:ln w="2540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926" name="Rectangle 16"/>
          <p:cNvSpPr>
            <a:spLocks noChangeArrowheads="1"/>
          </p:cNvSpPr>
          <p:nvPr/>
        </p:nvSpPr>
        <p:spPr bwMode="auto">
          <a:xfrm>
            <a:off x="1677988" y="4641850"/>
            <a:ext cx="14446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/>
              <a:t>Content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393363" y="1492250"/>
            <a:ext cx="1833562" cy="485775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</a:t>
            </a:r>
            <a:r>
              <a:rPr lang="en-US" sz="23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Xu</a:t>
            </a: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et al 10]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9939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9940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994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3994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Quartet analysis</a:t>
            </a:r>
          </a:p>
        </p:txBody>
      </p:sp>
      <p:sp>
        <p:nvSpPr>
          <p:cNvPr id="39945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39946" name="Picture 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32288" y="3076575"/>
            <a:ext cx="4006850" cy="31686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65540" name="Picture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08200" y="1420813"/>
            <a:ext cx="7634288" cy="6772275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9886950" y="1492250"/>
            <a:ext cx="2339975" cy="485775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13]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4096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096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096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096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096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096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Application in organizing shapes</a:t>
            </a:r>
          </a:p>
        </p:txBody>
      </p:sp>
      <p:sp>
        <p:nvSpPr>
          <p:cNvPr id="40969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40970" name="Picture 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4388" y="1636713"/>
            <a:ext cx="5543550" cy="5772150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pic>
        <p:nvPicPr>
          <p:cNvPr id="40971" name="Picture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7225" y="1924050"/>
            <a:ext cx="5334000" cy="517048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40972" name="Rectangle 11"/>
          <p:cNvSpPr>
            <a:spLocks noChangeArrowheads="1"/>
          </p:cNvSpPr>
          <p:nvPr/>
        </p:nvSpPr>
        <p:spPr bwMode="auto">
          <a:xfrm>
            <a:off x="2470150" y="7540625"/>
            <a:ext cx="2349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Categorization tree</a:t>
            </a:r>
          </a:p>
        </p:txBody>
      </p:sp>
      <p:sp>
        <p:nvSpPr>
          <p:cNvPr id="40973" name="Rectangle 12"/>
          <p:cNvSpPr>
            <a:spLocks noChangeArrowheads="1"/>
          </p:cNvSpPr>
          <p:nvPr/>
        </p:nvSpPr>
        <p:spPr bwMode="auto">
          <a:xfrm>
            <a:off x="8936038" y="7540625"/>
            <a:ext cx="1743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Tree-distance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9219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0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22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22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z="4000" dirty="0" smtClean="0"/>
              <a:t>Shape matching</a:t>
            </a:r>
          </a:p>
        </p:txBody>
      </p:sp>
      <p:sp>
        <p:nvSpPr>
          <p:cNvPr id="9225" name="Rectangle 8"/>
          <p:cNvSpPr>
            <a:spLocks/>
          </p:cNvSpPr>
          <p:nvPr/>
        </p:nvSpPr>
        <p:spPr bwMode="auto">
          <a:xfrm>
            <a:off x="1148516" y="1469362"/>
            <a:ext cx="10538460" cy="4999799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1285676" y="5132945"/>
            <a:ext cx="5963906" cy="2408151"/>
            <a:chOff x="1676400" y="4419600"/>
            <a:chExt cx="5522135" cy="2229769"/>
          </a:xfrm>
        </p:grpSpPr>
        <p:sp>
          <p:nvSpPr>
            <p:cNvPr id="19" name="Freeform 18"/>
            <p:cNvSpPr>
              <a:spLocks noChangeAspect="1"/>
            </p:cNvSpPr>
            <p:nvPr/>
          </p:nvSpPr>
          <p:spPr>
            <a:xfrm>
              <a:off x="1676400" y="4419600"/>
              <a:ext cx="2946980" cy="1692946"/>
            </a:xfrm>
            <a:custGeom>
              <a:avLst/>
              <a:gdLst>
                <a:gd name="connsiteX0" fmla="*/ 448491 w 3683725"/>
                <a:gd name="connsiteY0" fmla="*/ 130628 h 2116183"/>
                <a:gd name="connsiteX1" fmla="*/ 1519645 w 3683725"/>
                <a:gd name="connsiteY1" fmla="*/ 104503 h 2116183"/>
                <a:gd name="connsiteX2" fmla="*/ 1715588 w 3683725"/>
                <a:gd name="connsiteY2" fmla="*/ 705394 h 2116183"/>
                <a:gd name="connsiteX3" fmla="*/ 2316479 w 3683725"/>
                <a:gd name="connsiteY3" fmla="*/ 130628 h 2116183"/>
                <a:gd name="connsiteX4" fmla="*/ 3126376 w 3683725"/>
                <a:gd name="connsiteY4" fmla="*/ 78377 h 2116183"/>
                <a:gd name="connsiteX5" fmla="*/ 2734491 w 3683725"/>
                <a:gd name="connsiteY5" fmla="*/ 600891 h 2116183"/>
                <a:gd name="connsiteX6" fmla="*/ 3309256 w 3683725"/>
                <a:gd name="connsiteY6" fmla="*/ 901337 h 2116183"/>
                <a:gd name="connsiteX7" fmla="*/ 2734491 w 3683725"/>
                <a:gd name="connsiteY7" fmla="*/ 1371600 h 2116183"/>
                <a:gd name="connsiteX8" fmla="*/ 3348445 w 3683725"/>
                <a:gd name="connsiteY8" fmla="*/ 1881051 h 2116183"/>
                <a:gd name="connsiteX9" fmla="*/ 722811 w 3683725"/>
                <a:gd name="connsiteY9" fmla="*/ 2011680 h 2116183"/>
                <a:gd name="connsiteX10" fmla="*/ 82731 w 3683725"/>
                <a:gd name="connsiteY10" fmla="*/ 1254034 h 2116183"/>
                <a:gd name="connsiteX11" fmla="*/ 226422 w 3683725"/>
                <a:gd name="connsiteY11" fmla="*/ 248194 h 2116183"/>
                <a:gd name="connsiteX12" fmla="*/ 448491 w 3683725"/>
                <a:gd name="connsiteY12" fmla="*/ 130628 h 211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3725" h="2116183">
                  <a:moveTo>
                    <a:pt x="448491" y="130628"/>
                  </a:moveTo>
                  <a:cubicBezTo>
                    <a:pt x="664028" y="106679"/>
                    <a:pt x="1308462" y="8709"/>
                    <a:pt x="1519645" y="104503"/>
                  </a:cubicBezTo>
                  <a:cubicBezTo>
                    <a:pt x="1730828" y="200297"/>
                    <a:pt x="1582782" y="701040"/>
                    <a:pt x="1715588" y="705394"/>
                  </a:cubicBezTo>
                  <a:cubicBezTo>
                    <a:pt x="1848394" y="709748"/>
                    <a:pt x="2081348" y="235131"/>
                    <a:pt x="2316479" y="130628"/>
                  </a:cubicBezTo>
                  <a:cubicBezTo>
                    <a:pt x="2551610" y="26125"/>
                    <a:pt x="3056707" y="0"/>
                    <a:pt x="3126376" y="78377"/>
                  </a:cubicBezTo>
                  <a:cubicBezTo>
                    <a:pt x="3196045" y="156754"/>
                    <a:pt x="2704011" y="463731"/>
                    <a:pt x="2734491" y="600891"/>
                  </a:cubicBezTo>
                  <a:cubicBezTo>
                    <a:pt x="2764971" y="738051"/>
                    <a:pt x="3309256" y="772886"/>
                    <a:pt x="3309256" y="901337"/>
                  </a:cubicBezTo>
                  <a:cubicBezTo>
                    <a:pt x="3309256" y="1029788"/>
                    <a:pt x="2727960" y="1208314"/>
                    <a:pt x="2734491" y="1371600"/>
                  </a:cubicBezTo>
                  <a:cubicBezTo>
                    <a:pt x="2741023" y="1534886"/>
                    <a:pt x="3683725" y="1774371"/>
                    <a:pt x="3348445" y="1881051"/>
                  </a:cubicBezTo>
                  <a:cubicBezTo>
                    <a:pt x="3013165" y="1987731"/>
                    <a:pt x="1267097" y="2116183"/>
                    <a:pt x="722811" y="2011680"/>
                  </a:cubicBezTo>
                  <a:cubicBezTo>
                    <a:pt x="178525" y="1907177"/>
                    <a:pt x="165463" y="1547948"/>
                    <a:pt x="82731" y="1254034"/>
                  </a:cubicBezTo>
                  <a:cubicBezTo>
                    <a:pt x="0" y="960120"/>
                    <a:pt x="165462" y="435428"/>
                    <a:pt x="226422" y="248194"/>
                  </a:cubicBezTo>
                  <a:cubicBezTo>
                    <a:pt x="287382" y="60960"/>
                    <a:pt x="232954" y="154577"/>
                    <a:pt x="448491" y="130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62400" y="4648200"/>
              <a:ext cx="3236135" cy="2001169"/>
            </a:xfrm>
            <a:custGeom>
              <a:avLst/>
              <a:gdLst>
                <a:gd name="connsiteX0" fmla="*/ 605395 w 3236135"/>
                <a:gd name="connsiteY0" fmla="*/ 407801 h 2001169"/>
                <a:gd name="connsiteX1" fmla="*/ 334229 w 3236135"/>
                <a:gd name="connsiteY1" fmla="*/ 527619 h 2001169"/>
                <a:gd name="connsiteX2" fmla="*/ 12612 w 3236135"/>
                <a:gd name="connsiteY2" fmla="*/ 899685 h 2001169"/>
                <a:gd name="connsiteX3" fmla="*/ 258554 w 3236135"/>
                <a:gd name="connsiteY3" fmla="*/ 1051034 h 2001169"/>
                <a:gd name="connsiteX4" fmla="*/ 485578 w 3236135"/>
                <a:gd name="connsiteY4" fmla="*/ 1189771 h 2001169"/>
                <a:gd name="connsiteX5" fmla="*/ 201798 w 3236135"/>
                <a:gd name="connsiteY5" fmla="*/ 1360038 h 2001169"/>
                <a:gd name="connsiteX6" fmla="*/ 31531 w 3236135"/>
                <a:gd name="connsiteY6" fmla="*/ 1530306 h 2001169"/>
                <a:gd name="connsiteX7" fmla="*/ 81980 w 3236135"/>
                <a:gd name="connsiteY7" fmla="*/ 1650124 h 2001169"/>
                <a:gd name="connsiteX8" fmla="*/ 504496 w 3236135"/>
                <a:gd name="connsiteY8" fmla="*/ 1877147 h 2001169"/>
                <a:gd name="connsiteX9" fmla="*/ 1917086 w 3236135"/>
                <a:gd name="connsiteY9" fmla="*/ 1959128 h 2001169"/>
                <a:gd name="connsiteX10" fmla="*/ 2591851 w 3236135"/>
                <a:gd name="connsiteY10" fmla="*/ 1624899 h 2001169"/>
                <a:gd name="connsiteX11" fmla="*/ 3058510 w 3236135"/>
                <a:gd name="connsiteY11" fmla="*/ 1038422 h 2001169"/>
                <a:gd name="connsiteX12" fmla="*/ 3127878 w 3236135"/>
                <a:gd name="connsiteY12" fmla="*/ 641131 h 2001169"/>
                <a:gd name="connsiteX13" fmla="*/ 2408971 w 3236135"/>
                <a:gd name="connsiteY13" fmla="*/ 237534 h 2001169"/>
                <a:gd name="connsiteX14" fmla="*/ 1450427 w 3236135"/>
                <a:gd name="connsiteY14" fmla="*/ 29429 h 2001169"/>
                <a:gd name="connsiteX15" fmla="*/ 1507183 w 3236135"/>
                <a:gd name="connsiteY15" fmla="*/ 414107 h 2001169"/>
                <a:gd name="connsiteX16" fmla="*/ 605395 w 3236135"/>
                <a:gd name="connsiteY16" fmla="*/ 407801 h 200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36135" h="2001169">
                  <a:moveTo>
                    <a:pt x="605395" y="407801"/>
                  </a:moveTo>
                  <a:cubicBezTo>
                    <a:pt x="409903" y="426720"/>
                    <a:pt x="433026" y="445638"/>
                    <a:pt x="334229" y="527619"/>
                  </a:cubicBezTo>
                  <a:cubicBezTo>
                    <a:pt x="235432" y="609600"/>
                    <a:pt x="25225" y="812449"/>
                    <a:pt x="12612" y="899685"/>
                  </a:cubicBezTo>
                  <a:cubicBezTo>
                    <a:pt x="0" y="986921"/>
                    <a:pt x="258554" y="1051034"/>
                    <a:pt x="258554" y="1051034"/>
                  </a:cubicBezTo>
                  <a:cubicBezTo>
                    <a:pt x="337382" y="1099382"/>
                    <a:pt x="495037" y="1138270"/>
                    <a:pt x="485578" y="1189771"/>
                  </a:cubicBezTo>
                  <a:cubicBezTo>
                    <a:pt x="476119" y="1241272"/>
                    <a:pt x="277473" y="1303282"/>
                    <a:pt x="201798" y="1360038"/>
                  </a:cubicBezTo>
                  <a:cubicBezTo>
                    <a:pt x="126124" y="1416794"/>
                    <a:pt x="51501" y="1481958"/>
                    <a:pt x="31531" y="1530306"/>
                  </a:cubicBezTo>
                  <a:cubicBezTo>
                    <a:pt x="11561" y="1578654"/>
                    <a:pt x="3153" y="1592317"/>
                    <a:pt x="81980" y="1650124"/>
                  </a:cubicBezTo>
                  <a:cubicBezTo>
                    <a:pt x="160807" y="1707931"/>
                    <a:pt x="198645" y="1825646"/>
                    <a:pt x="504496" y="1877147"/>
                  </a:cubicBezTo>
                  <a:cubicBezTo>
                    <a:pt x="810347" y="1928648"/>
                    <a:pt x="1569194" y="2001169"/>
                    <a:pt x="1917086" y="1959128"/>
                  </a:cubicBezTo>
                  <a:cubicBezTo>
                    <a:pt x="2264978" y="1917087"/>
                    <a:pt x="2401614" y="1778350"/>
                    <a:pt x="2591851" y="1624899"/>
                  </a:cubicBezTo>
                  <a:cubicBezTo>
                    <a:pt x="2782088" y="1471448"/>
                    <a:pt x="2969172" y="1202383"/>
                    <a:pt x="3058510" y="1038422"/>
                  </a:cubicBezTo>
                  <a:cubicBezTo>
                    <a:pt x="3147848" y="874461"/>
                    <a:pt x="3236135" y="774612"/>
                    <a:pt x="3127878" y="641131"/>
                  </a:cubicBezTo>
                  <a:cubicBezTo>
                    <a:pt x="3019622" y="507650"/>
                    <a:pt x="2688546" y="339484"/>
                    <a:pt x="2408971" y="237534"/>
                  </a:cubicBezTo>
                  <a:cubicBezTo>
                    <a:pt x="2129396" y="135584"/>
                    <a:pt x="1600725" y="0"/>
                    <a:pt x="1450427" y="29429"/>
                  </a:cubicBezTo>
                  <a:cubicBezTo>
                    <a:pt x="1300129" y="58858"/>
                    <a:pt x="1646970" y="349994"/>
                    <a:pt x="1507183" y="414107"/>
                  </a:cubicBezTo>
                  <a:cubicBezTo>
                    <a:pt x="1367396" y="478220"/>
                    <a:pt x="800887" y="388882"/>
                    <a:pt x="605395" y="4078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Picture 2" descr="C:\Users\PeterHuang\Pictures\question-mark-nothin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80836" y="2972675"/>
            <a:ext cx="3291840" cy="3291840"/>
          </a:xfrm>
          <a:prstGeom prst="rect">
            <a:avLst/>
          </a:prstGeom>
          <a:noFill/>
        </p:spPr>
      </p:pic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1379682" y="1739289"/>
            <a:ext cx="5903712" cy="2304288"/>
            <a:chOff x="1808335" y="1752600"/>
            <a:chExt cx="5466400" cy="2133600"/>
          </a:xfrm>
        </p:grpSpPr>
        <p:sp>
          <p:nvSpPr>
            <p:cNvPr id="25" name="Freeform 24"/>
            <p:cNvSpPr>
              <a:spLocks noChangeAspect="1"/>
            </p:cNvSpPr>
            <p:nvPr/>
          </p:nvSpPr>
          <p:spPr>
            <a:xfrm>
              <a:off x="1808335" y="2193254"/>
              <a:ext cx="2946980" cy="1692946"/>
            </a:xfrm>
            <a:custGeom>
              <a:avLst/>
              <a:gdLst>
                <a:gd name="connsiteX0" fmla="*/ 448491 w 3683725"/>
                <a:gd name="connsiteY0" fmla="*/ 130628 h 2116183"/>
                <a:gd name="connsiteX1" fmla="*/ 1519645 w 3683725"/>
                <a:gd name="connsiteY1" fmla="*/ 104503 h 2116183"/>
                <a:gd name="connsiteX2" fmla="*/ 1715588 w 3683725"/>
                <a:gd name="connsiteY2" fmla="*/ 705394 h 2116183"/>
                <a:gd name="connsiteX3" fmla="*/ 2316479 w 3683725"/>
                <a:gd name="connsiteY3" fmla="*/ 130628 h 2116183"/>
                <a:gd name="connsiteX4" fmla="*/ 3126376 w 3683725"/>
                <a:gd name="connsiteY4" fmla="*/ 78377 h 2116183"/>
                <a:gd name="connsiteX5" fmla="*/ 2734491 w 3683725"/>
                <a:gd name="connsiteY5" fmla="*/ 600891 h 2116183"/>
                <a:gd name="connsiteX6" fmla="*/ 3309256 w 3683725"/>
                <a:gd name="connsiteY6" fmla="*/ 901337 h 2116183"/>
                <a:gd name="connsiteX7" fmla="*/ 2734491 w 3683725"/>
                <a:gd name="connsiteY7" fmla="*/ 1371600 h 2116183"/>
                <a:gd name="connsiteX8" fmla="*/ 3348445 w 3683725"/>
                <a:gd name="connsiteY8" fmla="*/ 1881051 h 2116183"/>
                <a:gd name="connsiteX9" fmla="*/ 722811 w 3683725"/>
                <a:gd name="connsiteY9" fmla="*/ 2011680 h 2116183"/>
                <a:gd name="connsiteX10" fmla="*/ 82731 w 3683725"/>
                <a:gd name="connsiteY10" fmla="*/ 1254034 h 2116183"/>
                <a:gd name="connsiteX11" fmla="*/ 226422 w 3683725"/>
                <a:gd name="connsiteY11" fmla="*/ 248194 h 2116183"/>
                <a:gd name="connsiteX12" fmla="*/ 448491 w 3683725"/>
                <a:gd name="connsiteY12" fmla="*/ 130628 h 211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3725" h="2116183">
                  <a:moveTo>
                    <a:pt x="448491" y="130628"/>
                  </a:moveTo>
                  <a:cubicBezTo>
                    <a:pt x="664028" y="106679"/>
                    <a:pt x="1308462" y="8709"/>
                    <a:pt x="1519645" y="104503"/>
                  </a:cubicBezTo>
                  <a:cubicBezTo>
                    <a:pt x="1730828" y="200297"/>
                    <a:pt x="1582782" y="701040"/>
                    <a:pt x="1715588" y="705394"/>
                  </a:cubicBezTo>
                  <a:cubicBezTo>
                    <a:pt x="1848394" y="709748"/>
                    <a:pt x="2081348" y="235131"/>
                    <a:pt x="2316479" y="130628"/>
                  </a:cubicBezTo>
                  <a:cubicBezTo>
                    <a:pt x="2551610" y="26125"/>
                    <a:pt x="3056707" y="0"/>
                    <a:pt x="3126376" y="78377"/>
                  </a:cubicBezTo>
                  <a:cubicBezTo>
                    <a:pt x="3196045" y="156754"/>
                    <a:pt x="2704011" y="463731"/>
                    <a:pt x="2734491" y="600891"/>
                  </a:cubicBezTo>
                  <a:cubicBezTo>
                    <a:pt x="2764971" y="738051"/>
                    <a:pt x="3309256" y="772886"/>
                    <a:pt x="3309256" y="901337"/>
                  </a:cubicBezTo>
                  <a:cubicBezTo>
                    <a:pt x="3309256" y="1029788"/>
                    <a:pt x="2727960" y="1208314"/>
                    <a:pt x="2734491" y="1371600"/>
                  </a:cubicBezTo>
                  <a:cubicBezTo>
                    <a:pt x="2741023" y="1534886"/>
                    <a:pt x="3683725" y="1774371"/>
                    <a:pt x="3348445" y="1881051"/>
                  </a:cubicBezTo>
                  <a:cubicBezTo>
                    <a:pt x="3013165" y="1987731"/>
                    <a:pt x="1267097" y="2116183"/>
                    <a:pt x="722811" y="2011680"/>
                  </a:cubicBezTo>
                  <a:cubicBezTo>
                    <a:pt x="178525" y="1907177"/>
                    <a:pt x="165463" y="1547948"/>
                    <a:pt x="82731" y="1254034"/>
                  </a:cubicBezTo>
                  <a:cubicBezTo>
                    <a:pt x="0" y="960120"/>
                    <a:pt x="165462" y="435428"/>
                    <a:pt x="226422" y="248194"/>
                  </a:cubicBezTo>
                  <a:cubicBezTo>
                    <a:pt x="287382" y="60960"/>
                    <a:pt x="232954" y="154577"/>
                    <a:pt x="448491" y="130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38600" y="1752600"/>
              <a:ext cx="3236135" cy="2001169"/>
            </a:xfrm>
            <a:custGeom>
              <a:avLst/>
              <a:gdLst>
                <a:gd name="connsiteX0" fmla="*/ 605395 w 3236135"/>
                <a:gd name="connsiteY0" fmla="*/ 407801 h 2001169"/>
                <a:gd name="connsiteX1" fmla="*/ 334229 w 3236135"/>
                <a:gd name="connsiteY1" fmla="*/ 527619 h 2001169"/>
                <a:gd name="connsiteX2" fmla="*/ 12612 w 3236135"/>
                <a:gd name="connsiteY2" fmla="*/ 899685 h 2001169"/>
                <a:gd name="connsiteX3" fmla="*/ 258554 w 3236135"/>
                <a:gd name="connsiteY3" fmla="*/ 1051034 h 2001169"/>
                <a:gd name="connsiteX4" fmla="*/ 485578 w 3236135"/>
                <a:gd name="connsiteY4" fmla="*/ 1189771 h 2001169"/>
                <a:gd name="connsiteX5" fmla="*/ 201798 w 3236135"/>
                <a:gd name="connsiteY5" fmla="*/ 1360038 h 2001169"/>
                <a:gd name="connsiteX6" fmla="*/ 31531 w 3236135"/>
                <a:gd name="connsiteY6" fmla="*/ 1530306 h 2001169"/>
                <a:gd name="connsiteX7" fmla="*/ 81980 w 3236135"/>
                <a:gd name="connsiteY7" fmla="*/ 1650124 h 2001169"/>
                <a:gd name="connsiteX8" fmla="*/ 504496 w 3236135"/>
                <a:gd name="connsiteY8" fmla="*/ 1877147 h 2001169"/>
                <a:gd name="connsiteX9" fmla="*/ 1917086 w 3236135"/>
                <a:gd name="connsiteY9" fmla="*/ 1959128 h 2001169"/>
                <a:gd name="connsiteX10" fmla="*/ 2591851 w 3236135"/>
                <a:gd name="connsiteY10" fmla="*/ 1624899 h 2001169"/>
                <a:gd name="connsiteX11" fmla="*/ 3058510 w 3236135"/>
                <a:gd name="connsiteY11" fmla="*/ 1038422 h 2001169"/>
                <a:gd name="connsiteX12" fmla="*/ 3127878 w 3236135"/>
                <a:gd name="connsiteY12" fmla="*/ 641131 h 2001169"/>
                <a:gd name="connsiteX13" fmla="*/ 2408971 w 3236135"/>
                <a:gd name="connsiteY13" fmla="*/ 237534 h 2001169"/>
                <a:gd name="connsiteX14" fmla="*/ 1450427 w 3236135"/>
                <a:gd name="connsiteY14" fmla="*/ 29429 h 2001169"/>
                <a:gd name="connsiteX15" fmla="*/ 1507183 w 3236135"/>
                <a:gd name="connsiteY15" fmla="*/ 414107 h 2001169"/>
                <a:gd name="connsiteX16" fmla="*/ 605395 w 3236135"/>
                <a:gd name="connsiteY16" fmla="*/ 407801 h 200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36135" h="2001169">
                  <a:moveTo>
                    <a:pt x="605395" y="407801"/>
                  </a:moveTo>
                  <a:cubicBezTo>
                    <a:pt x="409903" y="426720"/>
                    <a:pt x="433026" y="445638"/>
                    <a:pt x="334229" y="527619"/>
                  </a:cubicBezTo>
                  <a:cubicBezTo>
                    <a:pt x="235432" y="609600"/>
                    <a:pt x="25225" y="812449"/>
                    <a:pt x="12612" y="899685"/>
                  </a:cubicBezTo>
                  <a:cubicBezTo>
                    <a:pt x="0" y="986921"/>
                    <a:pt x="258554" y="1051034"/>
                    <a:pt x="258554" y="1051034"/>
                  </a:cubicBezTo>
                  <a:cubicBezTo>
                    <a:pt x="337382" y="1099382"/>
                    <a:pt x="495037" y="1138270"/>
                    <a:pt x="485578" y="1189771"/>
                  </a:cubicBezTo>
                  <a:cubicBezTo>
                    <a:pt x="476119" y="1241272"/>
                    <a:pt x="277473" y="1303282"/>
                    <a:pt x="201798" y="1360038"/>
                  </a:cubicBezTo>
                  <a:cubicBezTo>
                    <a:pt x="126124" y="1416794"/>
                    <a:pt x="51501" y="1481958"/>
                    <a:pt x="31531" y="1530306"/>
                  </a:cubicBezTo>
                  <a:cubicBezTo>
                    <a:pt x="11561" y="1578654"/>
                    <a:pt x="3153" y="1592317"/>
                    <a:pt x="81980" y="1650124"/>
                  </a:cubicBezTo>
                  <a:cubicBezTo>
                    <a:pt x="160807" y="1707931"/>
                    <a:pt x="198645" y="1825646"/>
                    <a:pt x="504496" y="1877147"/>
                  </a:cubicBezTo>
                  <a:cubicBezTo>
                    <a:pt x="810347" y="1928648"/>
                    <a:pt x="1569194" y="2001169"/>
                    <a:pt x="1917086" y="1959128"/>
                  </a:cubicBezTo>
                  <a:cubicBezTo>
                    <a:pt x="2264978" y="1917087"/>
                    <a:pt x="2401614" y="1778350"/>
                    <a:pt x="2591851" y="1624899"/>
                  </a:cubicBezTo>
                  <a:cubicBezTo>
                    <a:pt x="2782088" y="1471448"/>
                    <a:pt x="2969172" y="1202383"/>
                    <a:pt x="3058510" y="1038422"/>
                  </a:cubicBezTo>
                  <a:cubicBezTo>
                    <a:pt x="3147848" y="874461"/>
                    <a:pt x="3236135" y="774612"/>
                    <a:pt x="3127878" y="641131"/>
                  </a:cubicBezTo>
                  <a:cubicBezTo>
                    <a:pt x="3019622" y="507650"/>
                    <a:pt x="2688546" y="339484"/>
                    <a:pt x="2408971" y="237534"/>
                  </a:cubicBezTo>
                  <a:cubicBezTo>
                    <a:pt x="2129396" y="135584"/>
                    <a:pt x="1600725" y="0"/>
                    <a:pt x="1450427" y="29429"/>
                  </a:cubicBezTo>
                  <a:cubicBezTo>
                    <a:pt x="1300129" y="58858"/>
                    <a:pt x="1646970" y="349994"/>
                    <a:pt x="1507183" y="414107"/>
                  </a:cubicBezTo>
                  <a:cubicBezTo>
                    <a:pt x="1367396" y="478220"/>
                    <a:pt x="800887" y="388882"/>
                    <a:pt x="605395" y="4078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41987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988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98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1990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1991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1992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Near-regular mesh detection</a:t>
            </a:r>
          </a:p>
        </p:txBody>
      </p:sp>
      <p:sp>
        <p:nvSpPr>
          <p:cNvPr id="41993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41994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1363" y="1420813"/>
            <a:ext cx="103441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0199688" y="1600200"/>
            <a:ext cx="2341562" cy="484188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[Huang et al 14]</a:t>
            </a:r>
          </a:p>
        </p:txBody>
      </p:sp>
      <p:pic>
        <p:nvPicPr>
          <p:cNvPr id="41996" name="Picture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8488" y="5884863"/>
            <a:ext cx="11849100" cy="2109787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4414838" y="5668963"/>
            <a:ext cx="8135937" cy="2520950"/>
          </a:xfrm>
          <a:prstGeom prst="rect">
            <a:avLst/>
          </a:prstGeom>
          <a:solidFill>
            <a:schemeClr val="bg1"/>
          </a:solidFill>
          <a:ln w="25400" algn="ctr">
            <a:noFill/>
            <a:round/>
            <a:headEnd/>
            <a:tailEnd/>
          </a:ln>
        </p:spPr>
        <p:txBody>
          <a:bodyPr/>
          <a:lstStyle/>
          <a:p>
            <a:pPr algn="ctr" eaLnBrk="1" hangingPunct="1"/>
            <a:endParaRPr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9815513" y="5740400"/>
            <a:ext cx="2663825" cy="1800225"/>
          </a:xfrm>
          <a:prstGeom prst="rect">
            <a:avLst/>
          </a:prstGeom>
          <a:solidFill>
            <a:schemeClr val="bg1"/>
          </a:solidFill>
          <a:ln w="25400" algn="ctr">
            <a:noFill/>
            <a:round/>
            <a:headEnd/>
            <a:tailEnd/>
          </a:ln>
        </p:spPr>
        <p:txBody>
          <a:bodyPr/>
          <a:lstStyle/>
          <a:p>
            <a:pPr algn="ctr" eaLnBrk="1" hangingPunct="1"/>
            <a:endParaRPr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0895013" y="5892800"/>
            <a:ext cx="1736725" cy="2152650"/>
          </a:xfrm>
          <a:prstGeom prst="rect">
            <a:avLst/>
          </a:prstGeom>
          <a:solidFill>
            <a:schemeClr val="bg1"/>
          </a:solidFill>
          <a:ln w="25400" algn="ctr">
            <a:noFill/>
            <a:round/>
            <a:headEnd/>
            <a:tailEnd/>
          </a:ln>
        </p:spPr>
        <p:txBody>
          <a:bodyPr/>
          <a:lstStyle/>
          <a:p>
            <a:pPr algn="ctr" eaLnBrk="1" hangingPunct="1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43011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3012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301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301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3015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3016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Co-analysis of images and shapes</a:t>
            </a:r>
          </a:p>
        </p:txBody>
      </p:sp>
      <p:sp>
        <p:nvSpPr>
          <p:cNvPr id="43017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43018" name="Picture 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06550" y="1708150"/>
            <a:ext cx="4452938" cy="576103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  <p:sp>
        <p:nvSpPr>
          <p:cNvPr id="43019" name="Rectangle 10"/>
          <p:cNvSpPr>
            <a:spLocks noChangeArrowheads="1"/>
          </p:cNvSpPr>
          <p:nvPr/>
        </p:nvSpPr>
        <p:spPr bwMode="auto">
          <a:xfrm>
            <a:off x="2541588" y="7829550"/>
            <a:ext cx="30781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Rich textured images</a:t>
            </a:r>
          </a:p>
        </p:txBody>
      </p:sp>
      <p:pic>
        <p:nvPicPr>
          <p:cNvPr id="43020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223125" y="2284413"/>
            <a:ext cx="4618038" cy="511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21" name="Rectangle 12"/>
          <p:cNvSpPr>
            <a:spLocks noChangeArrowheads="1"/>
          </p:cNvSpPr>
          <p:nvPr/>
        </p:nvSpPr>
        <p:spPr bwMode="auto">
          <a:xfrm>
            <a:off x="9017000" y="7756525"/>
            <a:ext cx="12303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/>
              <a:t>Shapes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44035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4036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403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403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44039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40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mtClean="0"/>
              <a:t>Projective shape analysis</a:t>
            </a:r>
          </a:p>
        </p:txBody>
      </p:sp>
      <p:sp>
        <p:nvSpPr>
          <p:cNvPr id="44041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 bwMode="auto">
          <a:xfrm>
            <a:off x="357188" y="5695950"/>
            <a:ext cx="12647612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38100" tIns="38100" rIns="38100" bIns="38100"/>
          <a:lstStyle/>
          <a:p>
            <a:pPr marL="342900" indent="-342900">
              <a:spcBef>
                <a:spcPts val="1000"/>
              </a:spcBef>
              <a:defRPr/>
            </a:pPr>
            <a:r>
              <a:rPr lang="en-US" sz="3800" kern="0">
                <a:solidFill>
                  <a:srgbClr val="298DC2"/>
                </a:solidFill>
                <a:latin typeface="+mn-lt"/>
                <a:ea typeface="+mn-ea"/>
                <a:sym typeface="Arial" pitchFamily="34" charset="0"/>
              </a:rPr>
              <a:t>Image-based segmentation</a:t>
            </a:r>
          </a:p>
          <a:p>
            <a:pPr marL="609600" lvl="1" indent="-152400">
              <a:spcBef>
                <a:spcPts val="700"/>
              </a:spcBef>
              <a:defRPr/>
            </a:pPr>
            <a:r>
              <a:rPr lang="en-US" sz="2800" ker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Project 3D shapes and match to segmented images</a:t>
            </a:r>
          </a:p>
          <a:p>
            <a:pPr marL="609600" lvl="1" indent="-152400">
              <a:spcBef>
                <a:spcPts val="700"/>
              </a:spcBef>
              <a:defRPr/>
            </a:pPr>
            <a:r>
              <a:rPr lang="en-US" sz="2800" kern="0">
                <a:solidFill>
                  <a:schemeClr val="tx1"/>
                </a:solidFill>
                <a:latin typeface="+mn-lt"/>
                <a:ea typeface="+mn-ea"/>
                <a:sym typeface="Arial" pitchFamily="34" charset="0"/>
              </a:rPr>
              <a:t>Future: leverage plethora of 2D data for 3D analysis</a:t>
            </a:r>
            <a:endParaRPr lang="en-US" sz="2800" kern="0" dirty="0">
              <a:solidFill>
                <a:schemeClr val="tx1"/>
              </a:solidFill>
              <a:latin typeface="+mn-lt"/>
              <a:ea typeface="+mn-ea"/>
              <a:sym typeface="Arial" pitchFamily="34" charset="0"/>
            </a:endParaRPr>
          </a:p>
        </p:txBody>
      </p:sp>
      <p:pic>
        <p:nvPicPr>
          <p:cNvPr id="44043" name="Picture 10" descr="Screen Shot 2013-10-27 at 10.45.36 PM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975" y="1804988"/>
            <a:ext cx="12950825" cy="366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0007600" y="5491163"/>
            <a:ext cx="2640013" cy="485775"/>
          </a:xfrm>
          <a:prstGeom prst="rect">
            <a:avLst/>
          </a:prstGeom>
          <a:noFill/>
        </p:spPr>
        <p:txBody>
          <a:bodyPr wrap="none" lIns="130046" tIns="65023" rIns="130046" bIns="65023">
            <a:spAutoFit/>
          </a:bodyPr>
          <a:lstStyle/>
          <a:p>
            <a:pPr algn="r">
              <a:defRPr/>
            </a:pPr>
            <a:r>
              <a:rPr lang="en-US" sz="23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[Wang et al. 2013]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45059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5060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4506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647700" y="4330700"/>
            <a:ext cx="117094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09E8E84-426E-40DD-AFC4-6F175D3DCCD1}"/>
          </a:extLst>
        </p:spPr>
        <p:txBody>
          <a:bodyPr lIns="0" tIns="0" rIns="0" bIns="0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4506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" name="Rectangle 10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9219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0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22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22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z="4000" dirty="0" smtClean="0"/>
              <a:t>Additional data helps</a:t>
            </a:r>
          </a:p>
        </p:txBody>
      </p:sp>
      <p:sp>
        <p:nvSpPr>
          <p:cNvPr id="9225" name="Rectangle 8"/>
          <p:cNvSpPr>
            <a:spLocks/>
          </p:cNvSpPr>
          <p:nvPr/>
        </p:nvSpPr>
        <p:spPr bwMode="auto">
          <a:xfrm>
            <a:off x="762000" y="1409700"/>
            <a:ext cx="11709400" cy="55553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1379682" y="1739289"/>
            <a:ext cx="5903712" cy="2304288"/>
            <a:chOff x="1808335" y="1752600"/>
            <a:chExt cx="5466400" cy="2133600"/>
          </a:xfrm>
        </p:grpSpPr>
        <p:sp>
          <p:nvSpPr>
            <p:cNvPr id="22" name="Freeform 21"/>
            <p:cNvSpPr>
              <a:spLocks noChangeAspect="1"/>
            </p:cNvSpPr>
            <p:nvPr/>
          </p:nvSpPr>
          <p:spPr>
            <a:xfrm>
              <a:off x="1808335" y="2193254"/>
              <a:ext cx="2946980" cy="1692946"/>
            </a:xfrm>
            <a:custGeom>
              <a:avLst/>
              <a:gdLst>
                <a:gd name="connsiteX0" fmla="*/ 448491 w 3683725"/>
                <a:gd name="connsiteY0" fmla="*/ 130628 h 2116183"/>
                <a:gd name="connsiteX1" fmla="*/ 1519645 w 3683725"/>
                <a:gd name="connsiteY1" fmla="*/ 104503 h 2116183"/>
                <a:gd name="connsiteX2" fmla="*/ 1715588 w 3683725"/>
                <a:gd name="connsiteY2" fmla="*/ 705394 h 2116183"/>
                <a:gd name="connsiteX3" fmla="*/ 2316479 w 3683725"/>
                <a:gd name="connsiteY3" fmla="*/ 130628 h 2116183"/>
                <a:gd name="connsiteX4" fmla="*/ 3126376 w 3683725"/>
                <a:gd name="connsiteY4" fmla="*/ 78377 h 2116183"/>
                <a:gd name="connsiteX5" fmla="*/ 2734491 w 3683725"/>
                <a:gd name="connsiteY5" fmla="*/ 600891 h 2116183"/>
                <a:gd name="connsiteX6" fmla="*/ 3309256 w 3683725"/>
                <a:gd name="connsiteY6" fmla="*/ 901337 h 2116183"/>
                <a:gd name="connsiteX7" fmla="*/ 2734491 w 3683725"/>
                <a:gd name="connsiteY7" fmla="*/ 1371600 h 2116183"/>
                <a:gd name="connsiteX8" fmla="*/ 3348445 w 3683725"/>
                <a:gd name="connsiteY8" fmla="*/ 1881051 h 2116183"/>
                <a:gd name="connsiteX9" fmla="*/ 722811 w 3683725"/>
                <a:gd name="connsiteY9" fmla="*/ 2011680 h 2116183"/>
                <a:gd name="connsiteX10" fmla="*/ 82731 w 3683725"/>
                <a:gd name="connsiteY10" fmla="*/ 1254034 h 2116183"/>
                <a:gd name="connsiteX11" fmla="*/ 226422 w 3683725"/>
                <a:gd name="connsiteY11" fmla="*/ 248194 h 2116183"/>
                <a:gd name="connsiteX12" fmla="*/ 448491 w 3683725"/>
                <a:gd name="connsiteY12" fmla="*/ 130628 h 211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3725" h="2116183">
                  <a:moveTo>
                    <a:pt x="448491" y="130628"/>
                  </a:moveTo>
                  <a:cubicBezTo>
                    <a:pt x="664028" y="106679"/>
                    <a:pt x="1308462" y="8709"/>
                    <a:pt x="1519645" y="104503"/>
                  </a:cubicBezTo>
                  <a:cubicBezTo>
                    <a:pt x="1730828" y="200297"/>
                    <a:pt x="1582782" y="701040"/>
                    <a:pt x="1715588" y="705394"/>
                  </a:cubicBezTo>
                  <a:cubicBezTo>
                    <a:pt x="1848394" y="709748"/>
                    <a:pt x="2081348" y="235131"/>
                    <a:pt x="2316479" y="130628"/>
                  </a:cubicBezTo>
                  <a:cubicBezTo>
                    <a:pt x="2551610" y="26125"/>
                    <a:pt x="3056707" y="0"/>
                    <a:pt x="3126376" y="78377"/>
                  </a:cubicBezTo>
                  <a:cubicBezTo>
                    <a:pt x="3196045" y="156754"/>
                    <a:pt x="2704011" y="463731"/>
                    <a:pt x="2734491" y="600891"/>
                  </a:cubicBezTo>
                  <a:cubicBezTo>
                    <a:pt x="2764971" y="738051"/>
                    <a:pt x="3309256" y="772886"/>
                    <a:pt x="3309256" y="901337"/>
                  </a:cubicBezTo>
                  <a:cubicBezTo>
                    <a:pt x="3309256" y="1029788"/>
                    <a:pt x="2727960" y="1208314"/>
                    <a:pt x="2734491" y="1371600"/>
                  </a:cubicBezTo>
                  <a:cubicBezTo>
                    <a:pt x="2741023" y="1534886"/>
                    <a:pt x="3683725" y="1774371"/>
                    <a:pt x="3348445" y="1881051"/>
                  </a:cubicBezTo>
                  <a:cubicBezTo>
                    <a:pt x="3013165" y="1987731"/>
                    <a:pt x="1267097" y="2116183"/>
                    <a:pt x="722811" y="2011680"/>
                  </a:cubicBezTo>
                  <a:cubicBezTo>
                    <a:pt x="178525" y="1907177"/>
                    <a:pt x="165463" y="1547948"/>
                    <a:pt x="82731" y="1254034"/>
                  </a:cubicBezTo>
                  <a:cubicBezTo>
                    <a:pt x="0" y="960120"/>
                    <a:pt x="165462" y="435428"/>
                    <a:pt x="226422" y="248194"/>
                  </a:cubicBezTo>
                  <a:cubicBezTo>
                    <a:pt x="287382" y="60960"/>
                    <a:pt x="232954" y="154577"/>
                    <a:pt x="448491" y="130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38600" y="1752600"/>
              <a:ext cx="3236135" cy="2001169"/>
            </a:xfrm>
            <a:custGeom>
              <a:avLst/>
              <a:gdLst>
                <a:gd name="connsiteX0" fmla="*/ 605395 w 3236135"/>
                <a:gd name="connsiteY0" fmla="*/ 407801 h 2001169"/>
                <a:gd name="connsiteX1" fmla="*/ 334229 w 3236135"/>
                <a:gd name="connsiteY1" fmla="*/ 527619 h 2001169"/>
                <a:gd name="connsiteX2" fmla="*/ 12612 w 3236135"/>
                <a:gd name="connsiteY2" fmla="*/ 899685 h 2001169"/>
                <a:gd name="connsiteX3" fmla="*/ 258554 w 3236135"/>
                <a:gd name="connsiteY3" fmla="*/ 1051034 h 2001169"/>
                <a:gd name="connsiteX4" fmla="*/ 485578 w 3236135"/>
                <a:gd name="connsiteY4" fmla="*/ 1189771 h 2001169"/>
                <a:gd name="connsiteX5" fmla="*/ 201798 w 3236135"/>
                <a:gd name="connsiteY5" fmla="*/ 1360038 h 2001169"/>
                <a:gd name="connsiteX6" fmla="*/ 31531 w 3236135"/>
                <a:gd name="connsiteY6" fmla="*/ 1530306 h 2001169"/>
                <a:gd name="connsiteX7" fmla="*/ 81980 w 3236135"/>
                <a:gd name="connsiteY7" fmla="*/ 1650124 h 2001169"/>
                <a:gd name="connsiteX8" fmla="*/ 504496 w 3236135"/>
                <a:gd name="connsiteY8" fmla="*/ 1877147 h 2001169"/>
                <a:gd name="connsiteX9" fmla="*/ 1917086 w 3236135"/>
                <a:gd name="connsiteY9" fmla="*/ 1959128 h 2001169"/>
                <a:gd name="connsiteX10" fmla="*/ 2591851 w 3236135"/>
                <a:gd name="connsiteY10" fmla="*/ 1624899 h 2001169"/>
                <a:gd name="connsiteX11" fmla="*/ 3058510 w 3236135"/>
                <a:gd name="connsiteY11" fmla="*/ 1038422 h 2001169"/>
                <a:gd name="connsiteX12" fmla="*/ 3127878 w 3236135"/>
                <a:gd name="connsiteY12" fmla="*/ 641131 h 2001169"/>
                <a:gd name="connsiteX13" fmla="*/ 2408971 w 3236135"/>
                <a:gd name="connsiteY13" fmla="*/ 237534 h 2001169"/>
                <a:gd name="connsiteX14" fmla="*/ 1450427 w 3236135"/>
                <a:gd name="connsiteY14" fmla="*/ 29429 h 2001169"/>
                <a:gd name="connsiteX15" fmla="*/ 1507183 w 3236135"/>
                <a:gd name="connsiteY15" fmla="*/ 414107 h 2001169"/>
                <a:gd name="connsiteX16" fmla="*/ 605395 w 3236135"/>
                <a:gd name="connsiteY16" fmla="*/ 407801 h 200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36135" h="2001169">
                  <a:moveTo>
                    <a:pt x="605395" y="407801"/>
                  </a:moveTo>
                  <a:cubicBezTo>
                    <a:pt x="409903" y="426720"/>
                    <a:pt x="433026" y="445638"/>
                    <a:pt x="334229" y="527619"/>
                  </a:cubicBezTo>
                  <a:cubicBezTo>
                    <a:pt x="235432" y="609600"/>
                    <a:pt x="25225" y="812449"/>
                    <a:pt x="12612" y="899685"/>
                  </a:cubicBezTo>
                  <a:cubicBezTo>
                    <a:pt x="0" y="986921"/>
                    <a:pt x="258554" y="1051034"/>
                    <a:pt x="258554" y="1051034"/>
                  </a:cubicBezTo>
                  <a:cubicBezTo>
                    <a:pt x="337382" y="1099382"/>
                    <a:pt x="495037" y="1138270"/>
                    <a:pt x="485578" y="1189771"/>
                  </a:cubicBezTo>
                  <a:cubicBezTo>
                    <a:pt x="476119" y="1241272"/>
                    <a:pt x="277473" y="1303282"/>
                    <a:pt x="201798" y="1360038"/>
                  </a:cubicBezTo>
                  <a:cubicBezTo>
                    <a:pt x="126124" y="1416794"/>
                    <a:pt x="51501" y="1481958"/>
                    <a:pt x="31531" y="1530306"/>
                  </a:cubicBezTo>
                  <a:cubicBezTo>
                    <a:pt x="11561" y="1578654"/>
                    <a:pt x="3153" y="1592317"/>
                    <a:pt x="81980" y="1650124"/>
                  </a:cubicBezTo>
                  <a:cubicBezTo>
                    <a:pt x="160807" y="1707931"/>
                    <a:pt x="198645" y="1825646"/>
                    <a:pt x="504496" y="1877147"/>
                  </a:cubicBezTo>
                  <a:cubicBezTo>
                    <a:pt x="810347" y="1928648"/>
                    <a:pt x="1569194" y="2001169"/>
                    <a:pt x="1917086" y="1959128"/>
                  </a:cubicBezTo>
                  <a:cubicBezTo>
                    <a:pt x="2264978" y="1917087"/>
                    <a:pt x="2401614" y="1778350"/>
                    <a:pt x="2591851" y="1624899"/>
                  </a:cubicBezTo>
                  <a:cubicBezTo>
                    <a:pt x="2782088" y="1471448"/>
                    <a:pt x="2969172" y="1202383"/>
                    <a:pt x="3058510" y="1038422"/>
                  </a:cubicBezTo>
                  <a:cubicBezTo>
                    <a:pt x="3147848" y="874461"/>
                    <a:pt x="3236135" y="774612"/>
                    <a:pt x="3127878" y="641131"/>
                  </a:cubicBezTo>
                  <a:cubicBezTo>
                    <a:pt x="3019622" y="507650"/>
                    <a:pt x="2688546" y="339484"/>
                    <a:pt x="2408971" y="237534"/>
                  </a:cubicBezTo>
                  <a:cubicBezTo>
                    <a:pt x="2129396" y="135584"/>
                    <a:pt x="1600725" y="0"/>
                    <a:pt x="1450427" y="29429"/>
                  </a:cubicBezTo>
                  <a:cubicBezTo>
                    <a:pt x="1300129" y="58858"/>
                    <a:pt x="1646970" y="349994"/>
                    <a:pt x="1507183" y="414107"/>
                  </a:cubicBezTo>
                  <a:cubicBezTo>
                    <a:pt x="1367396" y="478220"/>
                    <a:pt x="800887" y="388882"/>
                    <a:pt x="605395" y="4078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>
            <a:grpSpLocks noChangeAspect="1"/>
          </p:cNvGrpSpPr>
          <p:nvPr/>
        </p:nvGrpSpPr>
        <p:grpSpPr>
          <a:xfrm>
            <a:off x="1276812" y="5133999"/>
            <a:ext cx="5963906" cy="2408150"/>
            <a:chOff x="1676400" y="4419600"/>
            <a:chExt cx="5522135" cy="2229769"/>
          </a:xfrm>
        </p:grpSpPr>
        <p:sp>
          <p:nvSpPr>
            <p:cNvPr id="25" name="Freeform 24"/>
            <p:cNvSpPr>
              <a:spLocks noChangeAspect="1"/>
            </p:cNvSpPr>
            <p:nvPr/>
          </p:nvSpPr>
          <p:spPr>
            <a:xfrm>
              <a:off x="1676400" y="4419600"/>
              <a:ext cx="2946980" cy="1692946"/>
            </a:xfrm>
            <a:custGeom>
              <a:avLst/>
              <a:gdLst>
                <a:gd name="connsiteX0" fmla="*/ 448491 w 3683725"/>
                <a:gd name="connsiteY0" fmla="*/ 130628 h 2116183"/>
                <a:gd name="connsiteX1" fmla="*/ 1519645 w 3683725"/>
                <a:gd name="connsiteY1" fmla="*/ 104503 h 2116183"/>
                <a:gd name="connsiteX2" fmla="*/ 1715588 w 3683725"/>
                <a:gd name="connsiteY2" fmla="*/ 705394 h 2116183"/>
                <a:gd name="connsiteX3" fmla="*/ 2316479 w 3683725"/>
                <a:gd name="connsiteY3" fmla="*/ 130628 h 2116183"/>
                <a:gd name="connsiteX4" fmla="*/ 3126376 w 3683725"/>
                <a:gd name="connsiteY4" fmla="*/ 78377 h 2116183"/>
                <a:gd name="connsiteX5" fmla="*/ 2734491 w 3683725"/>
                <a:gd name="connsiteY5" fmla="*/ 600891 h 2116183"/>
                <a:gd name="connsiteX6" fmla="*/ 3309256 w 3683725"/>
                <a:gd name="connsiteY6" fmla="*/ 901337 h 2116183"/>
                <a:gd name="connsiteX7" fmla="*/ 2734491 w 3683725"/>
                <a:gd name="connsiteY7" fmla="*/ 1371600 h 2116183"/>
                <a:gd name="connsiteX8" fmla="*/ 3348445 w 3683725"/>
                <a:gd name="connsiteY8" fmla="*/ 1881051 h 2116183"/>
                <a:gd name="connsiteX9" fmla="*/ 722811 w 3683725"/>
                <a:gd name="connsiteY9" fmla="*/ 2011680 h 2116183"/>
                <a:gd name="connsiteX10" fmla="*/ 82731 w 3683725"/>
                <a:gd name="connsiteY10" fmla="*/ 1254034 h 2116183"/>
                <a:gd name="connsiteX11" fmla="*/ 226422 w 3683725"/>
                <a:gd name="connsiteY11" fmla="*/ 248194 h 2116183"/>
                <a:gd name="connsiteX12" fmla="*/ 448491 w 3683725"/>
                <a:gd name="connsiteY12" fmla="*/ 130628 h 211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683725" h="2116183">
                  <a:moveTo>
                    <a:pt x="448491" y="130628"/>
                  </a:moveTo>
                  <a:cubicBezTo>
                    <a:pt x="664028" y="106679"/>
                    <a:pt x="1308462" y="8709"/>
                    <a:pt x="1519645" y="104503"/>
                  </a:cubicBezTo>
                  <a:cubicBezTo>
                    <a:pt x="1730828" y="200297"/>
                    <a:pt x="1582782" y="701040"/>
                    <a:pt x="1715588" y="705394"/>
                  </a:cubicBezTo>
                  <a:cubicBezTo>
                    <a:pt x="1848394" y="709748"/>
                    <a:pt x="2081348" y="235131"/>
                    <a:pt x="2316479" y="130628"/>
                  </a:cubicBezTo>
                  <a:cubicBezTo>
                    <a:pt x="2551610" y="26125"/>
                    <a:pt x="3056707" y="0"/>
                    <a:pt x="3126376" y="78377"/>
                  </a:cubicBezTo>
                  <a:cubicBezTo>
                    <a:pt x="3196045" y="156754"/>
                    <a:pt x="2704011" y="463731"/>
                    <a:pt x="2734491" y="600891"/>
                  </a:cubicBezTo>
                  <a:cubicBezTo>
                    <a:pt x="2764971" y="738051"/>
                    <a:pt x="3309256" y="772886"/>
                    <a:pt x="3309256" y="901337"/>
                  </a:cubicBezTo>
                  <a:cubicBezTo>
                    <a:pt x="3309256" y="1029788"/>
                    <a:pt x="2727960" y="1208314"/>
                    <a:pt x="2734491" y="1371600"/>
                  </a:cubicBezTo>
                  <a:cubicBezTo>
                    <a:pt x="2741023" y="1534886"/>
                    <a:pt x="3683725" y="1774371"/>
                    <a:pt x="3348445" y="1881051"/>
                  </a:cubicBezTo>
                  <a:cubicBezTo>
                    <a:pt x="3013165" y="1987731"/>
                    <a:pt x="1267097" y="2116183"/>
                    <a:pt x="722811" y="2011680"/>
                  </a:cubicBezTo>
                  <a:cubicBezTo>
                    <a:pt x="178525" y="1907177"/>
                    <a:pt x="165463" y="1547948"/>
                    <a:pt x="82731" y="1254034"/>
                  </a:cubicBezTo>
                  <a:cubicBezTo>
                    <a:pt x="0" y="960120"/>
                    <a:pt x="165462" y="435428"/>
                    <a:pt x="226422" y="248194"/>
                  </a:cubicBezTo>
                  <a:cubicBezTo>
                    <a:pt x="287382" y="60960"/>
                    <a:pt x="232954" y="154577"/>
                    <a:pt x="448491" y="130628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62400" y="4648200"/>
              <a:ext cx="3236135" cy="2001169"/>
            </a:xfrm>
            <a:custGeom>
              <a:avLst/>
              <a:gdLst>
                <a:gd name="connsiteX0" fmla="*/ 605395 w 3236135"/>
                <a:gd name="connsiteY0" fmla="*/ 407801 h 2001169"/>
                <a:gd name="connsiteX1" fmla="*/ 334229 w 3236135"/>
                <a:gd name="connsiteY1" fmla="*/ 527619 h 2001169"/>
                <a:gd name="connsiteX2" fmla="*/ 12612 w 3236135"/>
                <a:gd name="connsiteY2" fmla="*/ 899685 h 2001169"/>
                <a:gd name="connsiteX3" fmla="*/ 258554 w 3236135"/>
                <a:gd name="connsiteY3" fmla="*/ 1051034 h 2001169"/>
                <a:gd name="connsiteX4" fmla="*/ 485578 w 3236135"/>
                <a:gd name="connsiteY4" fmla="*/ 1189771 h 2001169"/>
                <a:gd name="connsiteX5" fmla="*/ 201798 w 3236135"/>
                <a:gd name="connsiteY5" fmla="*/ 1360038 h 2001169"/>
                <a:gd name="connsiteX6" fmla="*/ 31531 w 3236135"/>
                <a:gd name="connsiteY6" fmla="*/ 1530306 h 2001169"/>
                <a:gd name="connsiteX7" fmla="*/ 81980 w 3236135"/>
                <a:gd name="connsiteY7" fmla="*/ 1650124 h 2001169"/>
                <a:gd name="connsiteX8" fmla="*/ 504496 w 3236135"/>
                <a:gd name="connsiteY8" fmla="*/ 1877147 h 2001169"/>
                <a:gd name="connsiteX9" fmla="*/ 1917086 w 3236135"/>
                <a:gd name="connsiteY9" fmla="*/ 1959128 h 2001169"/>
                <a:gd name="connsiteX10" fmla="*/ 2591851 w 3236135"/>
                <a:gd name="connsiteY10" fmla="*/ 1624899 h 2001169"/>
                <a:gd name="connsiteX11" fmla="*/ 3058510 w 3236135"/>
                <a:gd name="connsiteY11" fmla="*/ 1038422 h 2001169"/>
                <a:gd name="connsiteX12" fmla="*/ 3127878 w 3236135"/>
                <a:gd name="connsiteY12" fmla="*/ 641131 h 2001169"/>
                <a:gd name="connsiteX13" fmla="*/ 2408971 w 3236135"/>
                <a:gd name="connsiteY13" fmla="*/ 237534 h 2001169"/>
                <a:gd name="connsiteX14" fmla="*/ 1450427 w 3236135"/>
                <a:gd name="connsiteY14" fmla="*/ 29429 h 2001169"/>
                <a:gd name="connsiteX15" fmla="*/ 1507183 w 3236135"/>
                <a:gd name="connsiteY15" fmla="*/ 414107 h 2001169"/>
                <a:gd name="connsiteX16" fmla="*/ 605395 w 3236135"/>
                <a:gd name="connsiteY16" fmla="*/ 407801 h 200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36135" h="2001169">
                  <a:moveTo>
                    <a:pt x="605395" y="407801"/>
                  </a:moveTo>
                  <a:cubicBezTo>
                    <a:pt x="409903" y="426720"/>
                    <a:pt x="433026" y="445638"/>
                    <a:pt x="334229" y="527619"/>
                  </a:cubicBezTo>
                  <a:cubicBezTo>
                    <a:pt x="235432" y="609600"/>
                    <a:pt x="25225" y="812449"/>
                    <a:pt x="12612" y="899685"/>
                  </a:cubicBezTo>
                  <a:cubicBezTo>
                    <a:pt x="0" y="986921"/>
                    <a:pt x="258554" y="1051034"/>
                    <a:pt x="258554" y="1051034"/>
                  </a:cubicBezTo>
                  <a:cubicBezTo>
                    <a:pt x="337382" y="1099382"/>
                    <a:pt x="495037" y="1138270"/>
                    <a:pt x="485578" y="1189771"/>
                  </a:cubicBezTo>
                  <a:cubicBezTo>
                    <a:pt x="476119" y="1241272"/>
                    <a:pt x="277473" y="1303282"/>
                    <a:pt x="201798" y="1360038"/>
                  </a:cubicBezTo>
                  <a:cubicBezTo>
                    <a:pt x="126124" y="1416794"/>
                    <a:pt x="51501" y="1481958"/>
                    <a:pt x="31531" y="1530306"/>
                  </a:cubicBezTo>
                  <a:cubicBezTo>
                    <a:pt x="11561" y="1578654"/>
                    <a:pt x="3153" y="1592317"/>
                    <a:pt x="81980" y="1650124"/>
                  </a:cubicBezTo>
                  <a:cubicBezTo>
                    <a:pt x="160807" y="1707931"/>
                    <a:pt x="198645" y="1825646"/>
                    <a:pt x="504496" y="1877147"/>
                  </a:cubicBezTo>
                  <a:cubicBezTo>
                    <a:pt x="810347" y="1928648"/>
                    <a:pt x="1569194" y="2001169"/>
                    <a:pt x="1917086" y="1959128"/>
                  </a:cubicBezTo>
                  <a:cubicBezTo>
                    <a:pt x="2264978" y="1917087"/>
                    <a:pt x="2401614" y="1778350"/>
                    <a:pt x="2591851" y="1624899"/>
                  </a:cubicBezTo>
                  <a:cubicBezTo>
                    <a:pt x="2782088" y="1471448"/>
                    <a:pt x="2969172" y="1202383"/>
                    <a:pt x="3058510" y="1038422"/>
                  </a:cubicBezTo>
                  <a:cubicBezTo>
                    <a:pt x="3147848" y="874461"/>
                    <a:pt x="3236135" y="774612"/>
                    <a:pt x="3127878" y="641131"/>
                  </a:cubicBezTo>
                  <a:cubicBezTo>
                    <a:pt x="3019622" y="507650"/>
                    <a:pt x="2688546" y="339484"/>
                    <a:pt x="2408971" y="237534"/>
                  </a:cubicBezTo>
                  <a:cubicBezTo>
                    <a:pt x="2129396" y="135584"/>
                    <a:pt x="1600725" y="0"/>
                    <a:pt x="1450427" y="29429"/>
                  </a:cubicBezTo>
                  <a:cubicBezTo>
                    <a:pt x="1300129" y="58858"/>
                    <a:pt x="1646970" y="349994"/>
                    <a:pt x="1507183" y="414107"/>
                  </a:cubicBezTo>
                  <a:cubicBezTo>
                    <a:pt x="1367396" y="478220"/>
                    <a:pt x="800887" y="388882"/>
                    <a:pt x="605395" y="40780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7" name="Picture 2" descr="C:\Users\PeterHuang\Pictures\No-Symbo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28472" y="2665119"/>
            <a:ext cx="1928813" cy="1928813"/>
          </a:xfrm>
          <a:prstGeom prst="rect">
            <a:avLst/>
          </a:prstGeom>
          <a:noFill/>
        </p:spPr>
      </p:pic>
      <p:pic>
        <p:nvPicPr>
          <p:cNvPr id="28" name="Picture 3" descr="C:\Users\PeterHuang\Pictures\Yes_check_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1342" y="6059829"/>
            <a:ext cx="1928813" cy="1928813"/>
          </a:xfrm>
          <a:prstGeom prst="rect">
            <a:avLst/>
          </a:prstGeom>
          <a:noFill/>
        </p:spPr>
      </p:pic>
      <p:sp>
        <p:nvSpPr>
          <p:cNvPr id="29" name="Freeform 28"/>
          <p:cNvSpPr/>
          <p:nvPr/>
        </p:nvSpPr>
        <p:spPr>
          <a:xfrm>
            <a:off x="6214572" y="3385209"/>
            <a:ext cx="5810383" cy="2430571"/>
          </a:xfrm>
          <a:custGeom>
            <a:avLst/>
            <a:gdLst>
              <a:gd name="connsiteX0" fmla="*/ 45195 w 4303987"/>
              <a:gd name="connsiteY0" fmla="*/ 1268599 h 1800423"/>
              <a:gd name="connsiteX1" fmla="*/ 455098 w 4303987"/>
              <a:gd name="connsiteY1" fmla="*/ 795633 h 1800423"/>
              <a:gd name="connsiteX2" fmla="*/ 1010044 w 4303987"/>
              <a:gd name="connsiteY2" fmla="*/ 297443 h 1800423"/>
              <a:gd name="connsiteX3" fmla="*/ 1899219 w 4303987"/>
              <a:gd name="connsiteY3" fmla="*/ 26276 h 1800423"/>
              <a:gd name="connsiteX4" fmla="*/ 2901906 w 4303987"/>
              <a:gd name="connsiteY4" fmla="*/ 139788 h 1800423"/>
              <a:gd name="connsiteX5" fmla="*/ 3545139 w 4303987"/>
              <a:gd name="connsiteY5" fmla="*/ 436180 h 1800423"/>
              <a:gd name="connsiteX6" fmla="*/ 4062248 w 4303987"/>
              <a:gd name="connsiteY6" fmla="*/ 732571 h 1800423"/>
              <a:gd name="connsiteX7" fmla="*/ 4289272 w 4303987"/>
              <a:gd name="connsiteY7" fmla="*/ 1293824 h 1800423"/>
              <a:gd name="connsiteX8" fmla="*/ 4150535 w 4303987"/>
              <a:gd name="connsiteY8" fmla="*/ 1747871 h 1800423"/>
              <a:gd name="connsiteX9" fmla="*/ 3778469 w 4303987"/>
              <a:gd name="connsiteY9" fmla="*/ 1609134 h 1800423"/>
              <a:gd name="connsiteX10" fmla="*/ 3255054 w 4303987"/>
              <a:gd name="connsiteY10" fmla="*/ 1438867 h 1800423"/>
              <a:gd name="connsiteX11" fmla="*/ 2870375 w 4303987"/>
              <a:gd name="connsiteY11" fmla="*/ 1382111 h 1800423"/>
              <a:gd name="connsiteX12" fmla="*/ 2813619 w 4303987"/>
              <a:gd name="connsiteY12" fmla="*/ 1401029 h 1800423"/>
              <a:gd name="connsiteX13" fmla="*/ 2920825 w 4303987"/>
              <a:gd name="connsiteY13" fmla="*/ 1646971 h 1800423"/>
              <a:gd name="connsiteX14" fmla="*/ 2895600 w 4303987"/>
              <a:gd name="connsiteY14" fmla="*/ 1697421 h 1800423"/>
              <a:gd name="connsiteX15" fmla="*/ 1949669 w 4303987"/>
              <a:gd name="connsiteY15" fmla="*/ 1684809 h 1800423"/>
              <a:gd name="connsiteX16" fmla="*/ 1646971 w 4303987"/>
              <a:gd name="connsiteY16" fmla="*/ 1577603 h 1800423"/>
              <a:gd name="connsiteX17" fmla="*/ 1848770 w 4303987"/>
              <a:gd name="connsiteY17" fmla="*/ 1268599 h 1800423"/>
              <a:gd name="connsiteX18" fmla="*/ 1817239 w 4303987"/>
              <a:gd name="connsiteY18" fmla="*/ 1205537 h 1800423"/>
              <a:gd name="connsiteX19" fmla="*/ 1445173 w 4303987"/>
              <a:gd name="connsiteY19" fmla="*/ 1243374 h 1800423"/>
              <a:gd name="connsiteX20" fmla="*/ 1205537 w 4303987"/>
              <a:gd name="connsiteY20" fmla="*/ 1401029 h 1800423"/>
              <a:gd name="connsiteX21" fmla="*/ 991126 w 4303987"/>
              <a:gd name="connsiteY21" fmla="*/ 1628053 h 1800423"/>
              <a:gd name="connsiteX22" fmla="*/ 928064 w 4303987"/>
              <a:gd name="connsiteY22" fmla="*/ 1495622 h 1800423"/>
              <a:gd name="connsiteX23" fmla="*/ 896533 w 4303987"/>
              <a:gd name="connsiteY23" fmla="*/ 1268599 h 1800423"/>
              <a:gd name="connsiteX24" fmla="*/ 732571 w 4303987"/>
              <a:gd name="connsiteY24" fmla="*/ 1211843 h 1800423"/>
              <a:gd name="connsiteX25" fmla="*/ 183931 w 4303987"/>
              <a:gd name="connsiteY25" fmla="*/ 1268599 h 1800423"/>
              <a:gd name="connsiteX26" fmla="*/ 45195 w 4303987"/>
              <a:gd name="connsiteY26" fmla="*/ 1268599 h 18004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303987" h="1800423">
                <a:moveTo>
                  <a:pt x="45195" y="1268599"/>
                </a:moveTo>
                <a:cubicBezTo>
                  <a:pt x="90390" y="1189771"/>
                  <a:pt x="294290" y="957492"/>
                  <a:pt x="455098" y="795633"/>
                </a:cubicBezTo>
                <a:cubicBezTo>
                  <a:pt x="615906" y="633774"/>
                  <a:pt x="769357" y="425669"/>
                  <a:pt x="1010044" y="297443"/>
                </a:cubicBezTo>
                <a:cubicBezTo>
                  <a:pt x="1250731" y="169217"/>
                  <a:pt x="1583909" y="52552"/>
                  <a:pt x="1899219" y="26276"/>
                </a:cubicBezTo>
                <a:cubicBezTo>
                  <a:pt x="2214529" y="0"/>
                  <a:pt x="2627586" y="71471"/>
                  <a:pt x="2901906" y="139788"/>
                </a:cubicBezTo>
                <a:cubicBezTo>
                  <a:pt x="3176226" y="208105"/>
                  <a:pt x="3351749" y="337383"/>
                  <a:pt x="3545139" y="436180"/>
                </a:cubicBezTo>
                <a:cubicBezTo>
                  <a:pt x="3738529" y="534977"/>
                  <a:pt x="3938226" y="589630"/>
                  <a:pt x="4062248" y="732571"/>
                </a:cubicBezTo>
                <a:cubicBezTo>
                  <a:pt x="4186270" y="875512"/>
                  <a:pt x="4274558" y="1124607"/>
                  <a:pt x="4289272" y="1293824"/>
                </a:cubicBezTo>
                <a:cubicBezTo>
                  <a:pt x="4303987" y="1463041"/>
                  <a:pt x="4235669" y="1695319"/>
                  <a:pt x="4150535" y="1747871"/>
                </a:cubicBezTo>
                <a:cubicBezTo>
                  <a:pt x="4065401" y="1800423"/>
                  <a:pt x="3927716" y="1660635"/>
                  <a:pt x="3778469" y="1609134"/>
                </a:cubicBezTo>
                <a:cubicBezTo>
                  <a:pt x="3629222" y="1557633"/>
                  <a:pt x="3406403" y="1476704"/>
                  <a:pt x="3255054" y="1438867"/>
                </a:cubicBezTo>
                <a:cubicBezTo>
                  <a:pt x="3103705" y="1401030"/>
                  <a:pt x="2943947" y="1388417"/>
                  <a:pt x="2870375" y="1382111"/>
                </a:cubicBezTo>
                <a:cubicBezTo>
                  <a:pt x="2796803" y="1375805"/>
                  <a:pt x="2805211" y="1356886"/>
                  <a:pt x="2813619" y="1401029"/>
                </a:cubicBezTo>
                <a:cubicBezTo>
                  <a:pt x="2822027" y="1445172"/>
                  <a:pt x="2907161" y="1597572"/>
                  <a:pt x="2920825" y="1646971"/>
                </a:cubicBezTo>
                <a:cubicBezTo>
                  <a:pt x="2934489" y="1696370"/>
                  <a:pt x="3057459" y="1691115"/>
                  <a:pt x="2895600" y="1697421"/>
                </a:cubicBezTo>
                <a:cubicBezTo>
                  <a:pt x="2733741" y="1703727"/>
                  <a:pt x="2157774" y="1704779"/>
                  <a:pt x="1949669" y="1684809"/>
                </a:cubicBezTo>
                <a:cubicBezTo>
                  <a:pt x="1741564" y="1664839"/>
                  <a:pt x="1663787" y="1646971"/>
                  <a:pt x="1646971" y="1577603"/>
                </a:cubicBezTo>
                <a:cubicBezTo>
                  <a:pt x="1630155" y="1508235"/>
                  <a:pt x="1820392" y="1330610"/>
                  <a:pt x="1848770" y="1268599"/>
                </a:cubicBezTo>
                <a:cubicBezTo>
                  <a:pt x="1877148" y="1206588"/>
                  <a:pt x="1884505" y="1209741"/>
                  <a:pt x="1817239" y="1205537"/>
                </a:cubicBezTo>
                <a:cubicBezTo>
                  <a:pt x="1749973" y="1201333"/>
                  <a:pt x="1547123" y="1210792"/>
                  <a:pt x="1445173" y="1243374"/>
                </a:cubicBezTo>
                <a:cubicBezTo>
                  <a:pt x="1343223" y="1275956"/>
                  <a:pt x="1281211" y="1336916"/>
                  <a:pt x="1205537" y="1401029"/>
                </a:cubicBezTo>
                <a:cubicBezTo>
                  <a:pt x="1129863" y="1465142"/>
                  <a:pt x="1037371" y="1612288"/>
                  <a:pt x="991126" y="1628053"/>
                </a:cubicBezTo>
                <a:cubicBezTo>
                  <a:pt x="944881" y="1643818"/>
                  <a:pt x="943830" y="1555531"/>
                  <a:pt x="928064" y="1495622"/>
                </a:cubicBezTo>
                <a:cubicBezTo>
                  <a:pt x="912299" y="1435713"/>
                  <a:pt x="929115" y="1315895"/>
                  <a:pt x="896533" y="1268599"/>
                </a:cubicBezTo>
                <a:cubicBezTo>
                  <a:pt x="863951" y="1221303"/>
                  <a:pt x="851338" y="1211843"/>
                  <a:pt x="732571" y="1211843"/>
                </a:cubicBezTo>
                <a:cubicBezTo>
                  <a:pt x="613804" y="1211843"/>
                  <a:pt x="295341" y="1262293"/>
                  <a:pt x="183931" y="1268599"/>
                </a:cubicBezTo>
                <a:cubicBezTo>
                  <a:pt x="72521" y="1274905"/>
                  <a:pt x="0" y="1347427"/>
                  <a:pt x="45195" y="1268599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  <p:pic>
        <p:nvPicPr>
          <p:cNvPr id="20" name="Picture 5" descr="C:\Users\PeterHuang\Downloads\IMG_1608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798544" y="2860576"/>
            <a:ext cx="4032448" cy="269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3174 -0.00863 -0.06336 -0.01709 -0.08228 -0.04119 C -0.10121 -0.06529 -0.08924 -0.12131 -0.11329 -0.1446 C -0.13734 -0.16788 -0.18471 -0.20859 -0.22647 -0.18124 C -0.26822 -0.15388 -0.31595 -0.06741 -0.36357 0.01922 " pathEditMode="relative" ptsTypes="aaaaA">
                                      <p:cBhvr>
                                        <p:cTn id="2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9219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0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922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223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9224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sz="4000" dirty="0" smtClean="0"/>
              <a:t>Keys to co-analysis techniques</a:t>
            </a:r>
          </a:p>
        </p:txBody>
      </p:sp>
      <p:sp>
        <p:nvSpPr>
          <p:cNvPr id="33" name="Rectangle 8"/>
          <p:cNvSpPr>
            <a:spLocks/>
          </p:cNvSpPr>
          <p:nvPr/>
        </p:nvSpPr>
        <p:spPr bwMode="auto">
          <a:xfrm>
            <a:off x="762000" y="1409700"/>
            <a:ext cx="11709400" cy="69954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eaLnBrk="1" hangingPunct="1"/>
            <a:r>
              <a:rPr lang="en-US" sz="4000" dirty="0" smtClean="0"/>
              <a:t>Determine the shared information</a:t>
            </a:r>
          </a:p>
          <a:p>
            <a:pPr eaLnBrk="1" hangingPunct="1"/>
            <a:endParaRPr lang="en-US" sz="4000" dirty="0"/>
          </a:p>
          <a:p>
            <a:pPr eaLnBrk="1" hangingPunct="1"/>
            <a:endParaRPr lang="en-US" sz="4000" dirty="0" smtClean="0"/>
          </a:p>
          <a:p>
            <a:pPr eaLnBrk="1" hangingPunct="1"/>
            <a:endParaRPr lang="en-US" sz="4000" dirty="0" smtClean="0"/>
          </a:p>
          <a:p>
            <a:pPr eaLnBrk="1" hangingPunct="1"/>
            <a:endParaRPr lang="en-US" sz="4000" dirty="0" smtClean="0"/>
          </a:p>
          <a:p>
            <a:pPr eaLnBrk="1" hangingPunct="1"/>
            <a:endParaRPr lang="en-US" sz="4000" dirty="0"/>
          </a:p>
          <a:p>
            <a:pPr eaLnBrk="1" hangingPunct="1"/>
            <a:endParaRPr lang="en-US" sz="4000" dirty="0" smtClean="0"/>
          </a:p>
          <a:p>
            <a:pPr eaLnBrk="1" hangingPunct="1"/>
            <a:r>
              <a:rPr lang="en-US" sz="4000" dirty="0" smtClean="0"/>
              <a:t>Formulation (as a subject of data analysis)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sz="4000" dirty="0" smtClean="0"/>
              <a:t>Supervised 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sz="4000" dirty="0" smtClean="0"/>
              <a:t>Unsupervised</a:t>
            </a:r>
          </a:p>
          <a:p>
            <a:pPr eaLnBrk="1" hangingPunct="1">
              <a:buFont typeface="Wingdings" pitchFamily="2" charset="2"/>
              <a:buChar char="q"/>
            </a:pPr>
            <a:r>
              <a:rPr lang="en-US" sz="4000" dirty="0" smtClean="0"/>
              <a:t>Semi-supervised </a:t>
            </a:r>
            <a:endParaRPr lang="en-US" sz="4000" dirty="0"/>
          </a:p>
        </p:txBody>
      </p:sp>
      <p:pic>
        <p:nvPicPr>
          <p:cNvPr id="34" name="Picture 3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62040" y="2428528"/>
            <a:ext cx="5851624" cy="2705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/>
          </p:cNvSpPr>
          <p:nvPr/>
        </p:nvSpPr>
        <p:spPr bwMode="auto">
          <a:xfrm>
            <a:off x="0" y="8670925"/>
            <a:ext cx="13055600" cy="1079500"/>
          </a:xfrm>
          <a:prstGeom prst="rect">
            <a:avLst/>
          </a:prstGeom>
          <a:solidFill>
            <a:schemeClr val="accent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0243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272963" y="8991600"/>
            <a:ext cx="406400" cy="406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4" name="Picture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0" y="8750300"/>
            <a:ext cx="955675" cy="863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0200" y="8890000"/>
            <a:ext cx="2387600" cy="6731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53600" y="8775700"/>
            <a:ext cx="1955800" cy="850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7" name="Line 6"/>
          <p:cNvSpPr>
            <a:spLocks noChangeShapeType="1"/>
          </p:cNvSpPr>
          <p:nvPr/>
        </p:nvSpPr>
        <p:spPr bwMode="auto">
          <a:xfrm>
            <a:off x="647700" y="1079500"/>
            <a:ext cx="11709400" cy="0"/>
          </a:xfrm>
          <a:prstGeom prst="line">
            <a:avLst/>
          </a:prstGeom>
          <a:noFill/>
          <a:ln w="9525">
            <a:solidFill>
              <a:srgbClr val="7F7F7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248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spcBef>
                <a:spcPct val="0"/>
              </a:spcBef>
            </a:pPr>
            <a:r>
              <a:rPr lang="en-US" dirty="0" smtClean="0"/>
              <a:t>Outline</a:t>
            </a:r>
          </a:p>
        </p:txBody>
      </p:sp>
      <p:sp>
        <p:nvSpPr>
          <p:cNvPr id="10249" name="Rectangle 8"/>
          <p:cNvSpPr>
            <a:spLocks/>
          </p:cNvSpPr>
          <p:nvPr/>
        </p:nvSpPr>
        <p:spPr bwMode="auto">
          <a:xfrm>
            <a:off x="762000" y="1409700"/>
            <a:ext cx="11709400" cy="6832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0" rIns="0" bIns="0"/>
          <a:lstStyle/>
          <a:p>
            <a:pPr algn="ctr" eaLnBrk="1" hangingPunct="1"/>
            <a:endParaRPr lang="en-US"/>
          </a:p>
        </p:txBody>
      </p:sp>
      <p:pic>
        <p:nvPicPr>
          <p:cNvPr id="12" name="Picture 2" descr="C:\Users\PeterHuang\Documents\siga1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015288" y="1781175"/>
            <a:ext cx="2768600" cy="2439988"/>
          </a:xfrm>
          <a:prstGeom prst="rect">
            <a:avLst/>
          </a:prstGeom>
          <a:noFill/>
          <a:effectLst>
            <a:outerShdw blurRad="292100" dist="139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0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918075" y="5308600"/>
            <a:ext cx="2935288" cy="2441575"/>
          </a:xfrm>
          <a:prstGeom prst="rect">
            <a:avLst/>
          </a:prstGeom>
          <a:noFill/>
          <a:ln w="25400">
            <a:noFill/>
            <a:prstDash val="solid"/>
            <a:miter lim="800000"/>
            <a:headEnd/>
            <a:tailEnd/>
          </a:ln>
          <a:effectLst>
            <a:outerShdw blurRad="292100" dist="1397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7586" name="Picture 2" descr="C:\Users\PeterHuang\Pictures\sidi_siga11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965325" y="1781175"/>
            <a:ext cx="3657600" cy="2438400"/>
          </a:xfrm>
          <a:prstGeom prst="rect">
            <a:avLst/>
          </a:prstGeom>
          <a:noFill/>
          <a:effectLst>
            <a:outerShdw blurRad="292100" dist="139700" dir="27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0253" name="Rectangle 16"/>
          <p:cNvSpPr>
            <a:spLocks noChangeArrowheads="1"/>
          </p:cNvSpPr>
          <p:nvPr/>
        </p:nvSpPr>
        <p:spPr bwMode="auto">
          <a:xfrm>
            <a:off x="2781300" y="4405313"/>
            <a:ext cx="2136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Co-segmentation</a:t>
            </a:r>
          </a:p>
        </p:txBody>
      </p:sp>
      <p:sp>
        <p:nvSpPr>
          <p:cNvPr id="10254" name="Rectangle 17"/>
          <p:cNvSpPr>
            <a:spLocks noChangeArrowheads="1"/>
          </p:cNvSpPr>
          <p:nvPr/>
        </p:nvSpPr>
        <p:spPr bwMode="auto">
          <a:xfrm>
            <a:off x="8518525" y="4405313"/>
            <a:ext cx="18367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Joint matching</a:t>
            </a:r>
          </a:p>
        </p:txBody>
      </p:sp>
      <p:sp>
        <p:nvSpPr>
          <p:cNvPr id="10255" name="Rectangle 18"/>
          <p:cNvSpPr>
            <a:spLocks noChangeArrowheads="1"/>
          </p:cNvSpPr>
          <p:nvPr/>
        </p:nvSpPr>
        <p:spPr bwMode="auto">
          <a:xfrm>
            <a:off x="4846638" y="7861300"/>
            <a:ext cx="3144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/>
              <a:t>Other types of co-analysis</a:t>
            </a:r>
          </a:p>
        </p:txBody>
      </p:sp>
      <p:sp>
        <p:nvSpPr>
          <p:cNvPr id="10256" name="Rectangle 19"/>
          <p:cNvSpPr>
            <a:spLocks noChangeArrowheads="1"/>
          </p:cNvSpPr>
          <p:nvPr/>
        </p:nvSpPr>
        <p:spPr bwMode="auto">
          <a:xfrm>
            <a:off x="1749425" y="1563688"/>
            <a:ext cx="4176713" cy="338455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 eaLnBrk="1" hangingPunct="1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3240360" y="8981256"/>
            <a:ext cx="65024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Course: Structure-Aware Shape Processing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3" grpId="0"/>
      <p:bldP spid="10254" grpId="0"/>
      <p:bldP spid="10255" grpId="0"/>
      <p:bldP spid="1025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c^{*} = \arg\min_{c}\sum\limits_{i}-\log(P(c_i|\mathbf{x}_i) + \sum\limits_{ij}E_2(c_i, c_j; \mathbf{y}_{ij})  template TPT2  env TPENV1  fore 0  back 16777215  eqnno 1"/>
  <p:tag name="FILENAME" val="TP_tmp"/>
  <p:tag name="ORIGWIDTH" val="466"/>
  <p:tag name="PICTUREFILESIZE" val="1621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\succeq 0  template TPT2  env TPENV1  fore 0  back 16777215  eqnno 19"/>
  <p:tag name="FILENAME" val="TP_tmp"/>
  <p:tag name="ORIGWIDTH" val="34"/>
  <p:tag name="PICTUREFILESIZE" val="146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d(X^{\textup{input}},X)  template TPT2  env TPENV1  fore 0  back 16777215  eqnno 2"/>
  <p:tag name="FILENAME" val="TP_tmp"/>
  <p:tag name="ORIGWIDTH" val="129"/>
  <p:tag name="PICTUREFILESIZE" val="394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X\succeq 0  template TPT2  env TPENV1  fore 0  back 16777215  eqnno 3"/>
  <p:tag name="FILENAME" val="TP_tmp"/>
  <p:tag name="ORIGWIDTH" val="61"/>
  <p:tag name="PICTUREFILESIZE" val="196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\mathcal{A}(X) \leq b  template TPT2  env TPENV1  fore 0  back 16777215  eqnno 5"/>
  <p:tag name="FILENAME" val="TP_tmp"/>
  <p:tag name="ORIGWIDTH" val="95"/>
  <p:tag name="PICTUREFILESIZE" val="346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\max\limits_{S_1,S_2}\textup{score}(S_1) + \textup{score}(S_2) + \textup{consistency}(S_1,S_2)  template TPT2  env TPENV1  fore 0  back 16777215  eqnno 6"/>
  <p:tag name="FILENAME" val="TP_tmp"/>
  <p:tag name="ORIGWIDTH" val="465"/>
  <p:tag name="PICTUREFILESIZE" val="36129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|\textup{cover}(p)|=1,\quad \forall p \in W  template TPT2  env TPENV1  fore 0  back 16777215  eqnno 13"/>
  <p:tag name="FILENAME" val="TP_tmp"/>
  <p:tag name="ORIGWIDTH" val="242"/>
  <p:tag name="PICTUREFILESIZE" val="1293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\textup{s.t.}  template TPT2  env TPENV1  fore 0  back 16777215  eqnno 17"/>
  <p:tag name="FILENAME" val="TP_tmp"/>
  <p:tag name="ORIGWIDTH" val="30"/>
  <p:tag name="PICTUREFILESIZE" val="1345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|\textup{cover}(p)| = 1,\quad \forall p \in \mathcal{P}_{i}, \quad 1\leq i \leq 2,  template TPT2  env TPENV1  fore 0  back 16777215  eqnno 18"/>
  <p:tag name="FILENAME" val="TP_tmp"/>
  <p:tag name="ORIGWIDTH" val="368"/>
  <p:tag name="PICTUREFILESIZE" val="19086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\max\limits_{S_{1},S_{2},\mathcal{M}_{12}, \mathcal{M}_{21}}\sum\limits_{i=1}^{2}\sum\limits_{s\in S_{i}}\overline{w}_{s} + \sum\limits_{ij\in\{12,21\}}  template TPT2  env TPENV1  fore 0  back 16777215  eqnno 12"/>
  <p:tag name="FILENAME" val="TP_tmp"/>
  <p:tag name="ORIGWIDTH" val="351"/>
  <p:tag name="PICTUREFILESIZE" val="3882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(\lambda \sum\limits_{c\in \mathcal{M}_{ij}}\overline{w}_{c}+\mu\sum\limits_{(c,c')\in \mathcal{A}_{ij}}\overline{w}_{(c,c')})  template TPT2  env TPENV1  fore 0  back 16777215  eqnno 14"/>
  <p:tag name="FILENAME" val="TP_tmp"/>
  <p:tag name="ORIGWIDTH" val="295"/>
  <p:tag name="PICTUREFILESIZE" val="28279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\sum\limits_{i=1}^{n}\textup{score}(S_{i}) + \sum\limits_{(S_i,S_j)\in \mathcal{E}}\textup{consistency}(S_i,S_j)  template TPT2  env TPENV1  fore 0  back 16777215  eqnno 1"/>
  <p:tag name="FILENAME" val="TP_tmp"/>
  <p:tag name="ORIGWIDTH" val="2"/>
  <p:tag name="PICTUREFILESIZE" val="1348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template"/>
  <p:tag name="SOURCE" val="TPT1  equation \sum\limits_{i=1}^{n}\textup{score}(S_{i}) + \sum\limits_{(S_i,S_j)\in \mathcal{E}}\textup{consistency}(S_i,S_j)  template TPT2  env TPENV1  fore 0  back 16777215  eqnno 7"/>
  <p:tag name="FILENAME" val="TP_tmp"/>
  <p:tag name="ORIGWIDTH" val="418"/>
  <p:tag name="PICTUREFILESIZE" val="445802"/>
</p:tagLst>
</file>

<file path=ppt/theme/theme1.xml><?xml version="1.0" encoding="utf-8"?>
<a:theme xmlns:a="http://schemas.openxmlformats.org/drawingml/2006/main" name="Default - Slide separator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000000"/>
      </a:accent1>
      <a:accent2>
        <a:srgbClr val="333399"/>
      </a:accent2>
      <a:accent3>
        <a:srgbClr val="FFFFFF"/>
      </a:accent3>
      <a:accent4>
        <a:srgbClr val="000000"/>
      </a:accent4>
      <a:accent5>
        <a:srgbClr val="AA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Slide separator">
      <a:majorFont>
        <a:latin typeface="Arial"/>
        <a:ea typeface="ヒラギノ角ゴ ProN W3"/>
        <a:cs typeface="ヒラギノ角ゴ ProN W3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Default - Slide separato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- Title &amp; content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0000"/>
      </a:accent1>
      <a:accent2>
        <a:srgbClr val="333399"/>
      </a:accent2>
      <a:accent3>
        <a:srgbClr val="FFFFFF"/>
      </a:accent3>
      <a:accent4>
        <a:srgbClr val="000000"/>
      </a:accent4>
      <a:accent5>
        <a:srgbClr val="AA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Title &amp; content">
      <a:majorFont>
        <a:latin typeface="Arial"/>
        <a:ea typeface="ヒラギノ角ゴ ProN W3"/>
        <a:cs typeface="ヒラギノ角ゴ ProN W3"/>
      </a:majorFont>
      <a:minorFont>
        <a:latin typeface="Arial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Default - Title &amp; conten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Default - Titl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000000"/>
      </a:accent1>
      <a:accent2>
        <a:srgbClr val="333399"/>
      </a:accent2>
      <a:accent3>
        <a:srgbClr val="FFFFFF"/>
      </a:accent3>
      <a:accent4>
        <a:srgbClr val="000000"/>
      </a:accent4>
      <a:accent5>
        <a:srgbClr val="AAAAAA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Title">
      <a:majorFont>
        <a:latin typeface="Arial"/>
        <a:ea typeface="ヒラギノ角ゴ ProN W3"/>
        <a:cs typeface="ヒラギノ角ゴ ProN W3"/>
      </a:majorFont>
      <a:minorFont>
        <a:latin typeface="Calibri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58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Default - Tit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1175</TotalTime>
  <Pages>0</Pages>
  <Words>1314</Words>
  <Characters>0</Characters>
  <Application>Microsoft Office PowerPoint</Application>
  <PresentationFormat>Custom</PresentationFormat>
  <Lines>0</Lines>
  <Paragraphs>368</Paragraphs>
  <Slides>63</Slides>
  <Notes>1</Notes>
  <HiddenSlides>1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5" baseType="lpstr">
      <vt:lpstr>Arial</vt:lpstr>
      <vt:lpstr>Gill Sans</vt:lpstr>
      <vt:lpstr>ヒラギノ角ゴ ProN W3</vt:lpstr>
      <vt:lpstr>Wingdings</vt:lpstr>
      <vt:lpstr>Myriad Pro</vt:lpstr>
      <vt:lpstr>Calibri</vt:lpstr>
      <vt:lpstr>Times New Roman</vt:lpstr>
      <vt:lpstr>Helvetica</vt:lpstr>
      <vt:lpstr>Default - Slide separator</vt:lpstr>
      <vt:lpstr>Default - Title &amp; content</vt:lpstr>
      <vt:lpstr>Default - Title</vt:lpstr>
      <vt:lpstr>Equation</vt:lpstr>
      <vt:lpstr>Extracting Structures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Ros</dc:creator>
  <cp:lastModifiedBy>PeterHuang</cp:lastModifiedBy>
  <cp:revision>168</cp:revision>
  <dcterms:modified xsi:type="dcterms:W3CDTF">2013-11-19T01:41:24Z</dcterms:modified>
</cp:coreProperties>
</file>